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54" r:id="rId5"/>
    <p:sldId id="370" r:id="rId6"/>
    <p:sldId id="352" r:id="rId7"/>
    <p:sldId id="355" r:id="rId8"/>
    <p:sldId id="365" r:id="rId9"/>
    <p:sldId id="356" r:id="rId10"/>
    <p:sldId id="368" r:id="rId11"/>
    <p:sldId id="366" r:id="rId12"/>
  </p:sldIdLst>
  <p:sldSz cx="9906000" cy="6858000" type="A4"/>
  <p:notesSz cx="6735763" cy="98663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p15:clr>
            <a:srgbClr val="A4A3A4"/>
          </p15:clr>
        </p15:guide>
        <p15:guide id="2" pos="126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AB2"/>
    <a:srgbClr val="CCCC00"/>
    <a:srgbClr val="F0653D"/>
    <a:srgbClr val="EC4C20"/>
    <a:srgbClr val="FC5D04"/>
    <a:srgbClr val="FB5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73450" autoAdjust="0"/>
  </p:normalViewPr>
  <p:slideViewPr>
    <p:cSldViewPr>
      <p:cViewPr varScale="1">
        <p:scale>
          <a:sx n="63" d="100"/>
          <a:sy n="63" d="100"/>
        </p:scale>
        <p:origin x="2078" y="53"/>
      </p:cViewPr>
      <p:guideLst>
        <p:guide orient="horz" pos="3317"/>
        <p:guide pos="1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254" y="-91"/>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18831" cy="493316"/>
          </a:xfrm>
          <a:prstGeom prst="rect">
            <a:avLst/>
          </a:prstGeom>
        </p:spPr>
        <p:txBody>
          <a:bodyPr vert="horz" lIns="94864" tIns="47432" rIns="94864" bIns="47432" rtlCol="0"/>
          <a:lstStyle>
            <a:lvl1pPr algn="l">
              <a:defRPr sz="1300"/>
            </a:lvl1pPr>
          </a:lstStyle>
          <a:p>
            <a:endParaRPr lang="sl-SI"/>
          </a:p>
        </p:txBody>
      </p:sp>
      <p:sp>
        <p:nvSpPr>
          <p:cNvPr id="3" name="Ograda datuma 2"/>
          <p:cNvSpPr>
            <a:spLocks noGrp="1"/>
          </p:cNvSpPr>
          <p:nvPr>
            <p:ph type="dt" idx="1"/>
          </p:nvPr>
        </p:nvSpPr>
        <p:spPr>
          <a:xfrm>
            <a:off x="3815374" y="0"/>
            <a:ext cx="2918831" cy="493316"/>
          </a:xfrm>
          <a:prstGeom prst="rect">
            <a:avLst/>
          </a:prstGeom>
        </p:spPr>
        <p:txBody>
          <a:bodyPr vert="horz" lIns="94864" tIns="47432" rIns="94864" bIns="47432" rtlCol="0"/>
          <a:lstStyle>
            <a:lvl1pPr algn="r">
              <a:defRPr sz="1300"/>
            </a:lvl1pPr>
          </a:lstStyle>
          <a:p>
            <a:fld id="{E3DA3A9B-EFFC-4DFA-B21B-D101C6EFD26D}" type="datetimeFigureOut">
              <a:rPr lang="sl-SI" smtClean="0"/>
              <a:pPr/>
              <a:t>24. 03. 2024</a:t>
            </a:fld>
            <a:endParaRPr lang="sl-SI"/>
          </a:p>
        </p:txBody>
      </p:sp>
      <p:sp>
        <p:nvSpPr>
          <p:cNvPr id="4" name="Ograda stranske slike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4864" tIns="47432" rIns="94864" bIns="47432" rtlCol="0" anchor="ctr"/>
          <a:lstStyle/>
          <a:p>
            <a:endParaRPr lang="sl-SI"/>
          </a:p>
        </p:txBody>
      </p:sp>
      <p:sp>
        <p:nvSpPr>
          <p:cNvPr id="5" name="Ograda opomb 4"/>
          <p:cNvSpPr>
            <a:spLocks noGrp="1"/>
          </p:cNvSpPr>
          <p:nvPr>
            <p:ph type="body" sz="quarter" idx="3"/>
          </p:nvPr>
        </p:nvSpPr>
        <p:spPr>
          <a:xfrm>
            <a:off x="673577" y="4686499"/>
            <a:ext cx="5388610" cy="4439841"/>
          </a:xfrm>
          <a:prstGeom prst="rect">
            <a:avLst/>
          </a:prstGeom>
        </p:spPr>
        <p:txBody>
          <a:bodyPr vert="horz" lIns="94864" tIns="47432" rIns="94864" bIns="47432"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371285"/>
            <a:ext cx="2918831" cy="493316"/>
          </a:xfrm>
          <a:prstGeom prst="rect">
            <a:avLst/>
          </a:prstGeom>
        </p:spPr>
        <p:txBody>
          <a:bodyPr vert="horz" lIns="94864" tIns="47432" rIns="94864" bIns="47432" rtlCol="0" anchor="b"/>
          <a:lstStyle>
            <a:lvl1pPr algn="l">
              <a:defRPr sz="1300"/>
            </a:lvl1pPr>
          </a:lstStyle>
          <a:p>
            <a:endParaRPr lang="sl-SI"/>
          </a:p>
        </p:txBody>
      </p:sp>
      <p:sp>
        <p:nvSpPr>
          <p:cNvPr id="7" name="Ograda številke diapozitiva 6"/>
          <p:cNvSpPr>
            <a:spLocks noGrp="1"/>
          </p:cNvSpPr>
          <p:nvPr>
            <p:ph type="sldNum" sz="quarter" idx="5"/>
          </p:nvPr>
        </p:nvSpPr>
        <p:spPr>
          <a:xfrm>
            <a:off x="3815374" y="9371285"/>
            <a:ext cx="2918831" cy="493316"/>
          </a:xfrm>
          <a:prstGeom prst="rect">
            <a:avLst/>
          </a:prstGeom>
        </p:spPr>
        <p:txBody>
          <a:bodyPr vert="horz" lIns="94864" tIns="47432" rIns="94864" bIns="47432" rtlCol="0" anchor="b"/>
          <a:lstStyle>
            <a:lvl1pPr algn="r">
              <a:defRPr sz="1300"/>
            </a:lvl1pPr>
          </a:lstStyle>
          <a:p>
            <a:fld id="{46BD6C97-0730-409B-9861-7304C436207F}" type="slidenum">
              <a:rPr lang="sl-SI" smtClean="0"/>
              <a:pPr/>
              <a:t>‹#›</a:t>
            </a:fld>
            <a:endParaRPr lang="sl-SI"/>
          </a:p>
        </p:txBody>
      </p:sp>
    </p:spTree>
    <p:extLst>
      <p:ext uri="{BB962C8B-B14F-4D97-AF65-F5344CB8AC3E}">
        <p14:creationId xmlns:p14="http://schemas.microsoft.com/office/powerpoint/2010/main" val="57598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46BD6C97-0730-409B-9861-7304C436207F}" type="slidenum">
              <a:rPr lang="sl-SI" smtClean="0"/>
              <a:pPr/>
              <a:t>1</a:t>
            </a:fld>
            <a:endParaRPr lang="sl-SI"/>
          </a:p>
        </p:txBody>
      </p:sp>
    </p:spTree>
    <p:extLst>
      <p:ext uri="{BB962C8B-B14F-4D97-AF65-F5344CB8AC3E}">
        <p14:creationId xmlns:p14="http://schemas.microsoft.com/office/powerpoint/2010/main" val="305474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46BD6C97-0730-409B-9861-7304C436207F}" type="slidenum">
              <a:rPr lang="sl-SI" smtClean="0"/>
              <a:pPr/>
              <a:t>2</a:t>
            </a:fld>
            <a:endParaRPr lang="sl-SI"/>
          </a:p>
        </p:txBody>
      </p:sp>
    </p:spTree>
    <p:extLst>
      <p:ext uri="{BB962C8B-B14F-4D97-AF65-F5344CB8AC3E}">
        <p14:creationId xmlns:p14="http://schemas.microsoft.com/office/powerpoint/2010/main" val="250040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600" b="0" i="0" kern="1200" dirty="0">
                <a:solidFill>
                  <a:schemeClr val="tx1"/>
                </a:solidFill>
                <a:effectLst/>
                <a:latin typeface="+mn-lt"/>
                <a:ea typeface="+mn-ea"/>
                <a:cs typeface="+mn-cs"/>
              </a:rPr>
              <a:t>Pedagogi vedo malo ali nič o koristnih digitalnih učnih možnostih, saj v času študija zanje nikoli niso slišali. Evropske izobraževalne ustanove združujejo moči v projektu Erasmus+ XR4Ped, s ciljem, da bi tako stanje čim hitreje spremenili in dali odgovore na vprašanja ter </a:t>
            </a:r>
            <a:r>
              <a:rPr lang="sl-SI" sz="1600" b="1" i="0" kern="1200" dirty="0">
                <a:solidFill>
                  <a:schemeClr val="tx1"/>
                </a:solidFill>
                <a:effectLst/>
                <a:latin typeface="+mn-lt"/>
                <a:ea typeface="+mn-ea"/>
                <a:cs typeface="+mn-cs"/>
              </a:rPr>
              <a:t>pomagali spodbujati digitalizacijo v visokem šolstvu</a:t>
            </a:r>
            <a:r>
              <a:rPr lang="sl-SI" sz="1600" b="0" i="0" kern="1200" dirty="0">
                <a:solidFill>
                  <a:schemeClr val="tx1"/>
                </a:solidFill>
                <a:effectLst/>
                <a:latin typeface="+mn-lt"/>
                <a:ea typeface="+mn-ea"/>
                <a:cs typeface="+mn-cs"/>
              </a:rPr>
              <a:t> na splošno ter promovirali razširjeno resničnost (XR) osnovano na virtualni resničnosti (VR), obogateni resničnosti (AR) ter kombinaciji in nadaljnjih razširitvah obeh na razširjeno resničnost, zlasti poglobljeno učenje. </a:t>
            </a:r>
            <a:endParaRPr lang="en-SI" sz="1600" dirty="0"/>
          </a:p>
        </p:txBody>
      </p:sp>
      <p:sp>
        <p:nvSpPr>
          <p:cNvPr id="4" name="Označba mesta številke diapozitiva 3"/>
          <p:cNvSpPr>
            <a:spLocks noGrp="1"/>
          </p:cNvSpPr>
          <p:nvPr>
            <p:ph type="sldNum" sz="quarter" idx="5"/>
          </p:nvPr>
        </p:nvSpPr>
        <p:spPr/>
        <p:txBody>
          <a:bodyPr/>
          <a:lstStyle/>
          <a:p>
            <a:fld id="{46BD6C97-0730-409B-9861-7304C436207F}" type="slidenum">
              <a:rPr lang="sl-SI" smtClean="0"/>
              <a:pPr/>
              <a:t>3</a:t>
            </a:fld>
            <a:endParaRPr lang="sl-SI"/>
          </a:p>
        </p:txBody>
      </p:sp>
    </p:spTree>
    <p:extLst>
      <p:ext uri="{BB962C8B-B14F-4D97-AF65-F5344CB8AC3E}">
        <p14:creationId xmlns:p14="http://schemas.microsoft.com/office/powerpoint/2010/main" val="393705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pPr marL="0" indent="0">
              <a:buFont typeface="Arial" panose="020B0604020202020204" pitchFamily="34" charset="0"/>
              <a:buNone/>
            </a:pPr>
            <a:r>
              <a:rPr lang="sl-SI" sz="1200" b="0" i="0" kern="1200" dirty="0">
                <a:solidFill>
                  <a:schemeClr val="tx1"/>
                </a:solidFill>
                <a:effectLst/>
                <a:latin typeface="+mn-lt"/>
                <a:ea typeface="+mn-ea"/>
                <a:cs typeface="+mn-cs"/>
              </a:rPr>
              <a:t>Izvedba 20 </a:t>
            </a:r>
            <a:r>
              <a:rPr lang="sl-SI" sz="1200" b="1" i="0" kern="1200" dirty="0">
                <a:solidFill>
                  <a:schemeClr val="tx1"/>
                </a:solidFill>
                <a:effectLst/>
                <a:latin typeface="+mn-lt"/>
                <a:ea typeface="+mn-ea"/>
                <a:cs typeface="+mn-cs"/>
              </a:rPr>
              <a:t>kvalitativnih vodenih intervjujev z najbolj izstopajočimi EU projekti</a:t>
            </a:r>
            <a:r>
              <a:rPr lang="sl-SI" sz="1200" b="0" i="0" kern="1200" dirty="0">
                <a:solidFill>
                  <a:schemeClr val="tx1"/>
                </a:solidFill>
                <a:effectLst/>
                <a:latin typeface="+mn-lt"/>
                <a:ea typeface="+mn-ea"/>
                <a:cs typeface="+mn-cs"/>
              </a:rPr>
              <a:t> z najboljšimi praksami, ki se v zadnjih letih ukvarjajo s poglobljenim učenjem, da bi tako zbrali njihove izkušnje, pridobljena spoznanja in pedagoške pristope, ki spodbujajo učenje s pomočjo razširjene resničnosti.</a:t>
            </a:r>
          </a:p>
          <a:p>
            <a:pPr marL="0" indent="0">
              <a:buFont typeface="Arial" panose="020B0604020202020204" pitchFamily="34" charset="0"/>
              <a:buNone/>
            </a:pPr>
            <a:endParaRPr lang="sl-SI" sz="1200" b="0" i="0" kern="1200" dirty="0">
              <a:solidFill>
                <a:schemeClr val="tx1"/>
              </a:solidFill>
              <a:effectLst/>
              <a:latin typeface="+mn-lt"/>
              <a:ea typeface="+mn-ea"/>
              <a:cs typeface="+mn-cs"/>
            </a:endParaRPr>
          </a:p>
          <a:p>
            <a:pPr fontAlgn="base"/>
            <a:r>
              <a:rPr lang="sl-SI" sz="1200" b="0" i="0" kern="1200" dirty="0">
                <a:solidFill>
                  <a:schemeClr val="tx1"/>
                </a:solidFill>
                <a:effectLst/>
                <a:latin typeface="+mn-lt"/>
                <a:ea typeface="+mn-ea"/>
                <a:cs typeface="+mn-cs"/>
              </a:rPr>
              <a:t>Izvedba </a:t>
            </a:r>
            <a:r>
              <a:rPr lang="sl-SI" sz="1200" b="1" i="0" kern="1200" dirty="0">
                <a:solidFill>
                  <a:schemeClr val="tx1"/>
                </a:solidFill>
                <a:effectLst/>
                <a:latin typeface="+mn-lt"/>
                <a:ea typeface="+mn-ea"/>
                <a:cs typeface="+mn-cs"/>
              </a:rPr>
              <a:t>kvantitativnega spletnega vprašalnika</a:t>
            </a:r>
            <a:r>
              <a:rPr lang="sl-SI" sz="1200" b="0" i="0" kern="1200" dirty="0">
                <a:solidFill>
                  <a:schemeClr val="tx1"/>
                </a:solidFill>
                <a:effectLst/>
                <a:latin typeface="+mn-lt"/>
                <a:ea typeface="+mn-ea"/>
                <a:cs typeface="+mn-cs"/>
              </a:rPr>
              <a:t> z najmanj 200 evropskimi pedagogi/izobraževalci na vseh ravneh izobraževanja, da bi tako pridobili kar naj bolj jasno sliko o njihovem poznavanju, izkušnjah, zahtevah in potrebah v povezavi z digitalnim in poglobljenim učenjem, kakor tudi njihovih izkušnjah in spoznanjih, pridobljenih med zaprtjem javnega življenja zaradi Covid-19.</a:t>
            </a:r>
            <a:br>
              <a:rPr lang="sl-SI" sz="1200" b="0" i="0" kern="1200" dirty="0">
                <a:solidFill>
                  <a:schemeClr val="tx1"/>
                </a:solidFill>
                <a:effectLst/>
                <a:latin typeface="+mn-lt"/>
                <a:ea typeface="+mn-ea"/>
                <a:cs typeface="+mn-cs"/>
              </a:rPr>
            </a:br>
            <a:r>
              <a:rPr lang="sl-SI"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SI" dirty="0"/>
          </a:p>
        </p:txBody>
      </p:sp>
      <p:sp>
        <p:nvSpPr>
          <p:cNvPr id="4" name="Označba mesta številke diapozitiva 3"/>
          <p:cNvSpPr>
            <a:spLocks noGrp="1"/>
          </p:cNvSpPr>
          <p:nvPr>
            <p:ph type="sldNum" sz="quarter" idx="5"/>
          </p:nvPr>
        </p:nvSpPr>
        <p:spPr/>
        <p:txBody>
          <a:bodyPr/>
          <a:lstStyle/>
          <a:p>
            <a:fld id="{46BD6C97-0730-409B-9861-7304C436207F}" type="slidenum">
              <a:rPr lang="sl-SI" smtClean="0"/>
              <a:pPr/>
              <a:t>4</a:t>
            </a:fld>
            <a:endParaRPr lang="sl-SI"/>
          </a:p>
        </p:txBody>
      </p:sp>
    </p:spTree>
    <p:extLst>
      <p:ext uri="{BB962C8B-B14F-4D97-AF65-F5344CB8AC3E}">
        <p14:creationId xmlns:p14="http://schemas.microsoft.com/office/powerpoint/2010/main" val="98873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fontScale="92500"/>
          </a:bodyPr>
          <a:lstStyle/>
          <a:p>
            <a:pPr fontAlgn="base"/>
            <a:r>
              <a:rPr lang="sl-SI" sz="1200" b="0" i="0" kern="1200" dirty="0">
                <a:solidFill>
                  <a:schemeClr val="tx1"/>
                </a:solidFill>
                <a:effectLst/>
                <a:latin typeface="+mn-lt"/>
                <a:ea typeface="+mn-ea"/>
                <a:cs typeface="+mn-cs"/>
              </a:rPr>
              <a:t>Objava </a:t>
            </a:r>
            <a:r>
              <a:rPr lang="sl-SI" sz="1200" b="1" i="0" kern="1200" dirty="0">
                <a:solidFill>
                  <a:schemeClr val="tx1"/>
                </a:solidFill>
                <a:effectLst/>
                <a:latin typeface="+mn-lt"/>
                <a:ea typeface="+mn-ea"/>
                <a:cs typeface="+mn-cs"/>
              </a:rPr>
              <a:t>zelene knjige</a:t>
            </a:r>
            <a:r>
              <a:rPr lang="sl-SI" sz="1200" b="0" i="0" kern="1200" dirty="0">
                <a:solidFill>
                  <a:schemeClr val="tx1"/>
                </a:solidFill>
                <a:effectLst/>
                <a:latin typeface="+mn-lt"/>
                <a:ea typeface="+mn-ea"/>
                <a:cs typeface="+mn-cs"/>
              </a:rPr>
              <a:t> s podrobno analizo rezultatov dveh raziskav, vključno z jasnimi izpeljavami za postavitev in vsebine usposabljanja XR4Ped ter priporočili EU odločevalcem o tem, kako spodbujati digitalno in poglobljeno učenje na kratki in dolgi rok. Tako izkušnje, potrebe in zahteve glavnih ciljnih skupin neposredno vplivajo na usmeritve tega usposabljanja, kot tudi na prihodnje strategije in politike, povezane z digitalnim učenjem.</a:t>
            </a:r>
            <a:br>
              <a:rPr lang="sl-SI" sz="1200" b="0" i="0" kern="1200" dirty="0">
                <a:solidFill>
                  <a:schemeClr val="tx1"/>
                </a:solidFill>
                <a:effectLst/>
                <a:latin typeface="+mn-lt"/>
                <a:ea typeface="+mn-ea"/>
                <a:cs typeface="+mn-cs"/>
              </a:rPr>
            </a:br>
            <a:r>
              <a:rPr lang="sl-SI" sz="1200" b="0" i="0" kern="1200" dirty="0">
                <a:solidFill>
                  <a:schemeClr val="tx1"/>
                </a:solidFill>
                <a:effectLst/>
                <a:latin typeface="+mn-lt"/>
                <a:ea typeface="+mn-ea"/>
                <a:cs typeface="+mn-cs"/>
              </a:rPr>
              <a:t> </a:t>
            </a:r>
          </a:p>
          <a:p>
            <a:pPr fontAlgn="base"/>
            <a:r>
              <a:rPr lang="sl-SI" sz="1200" b="1" i="0" kern="1200" dirty="0">
                <a:solidFill>
                  <a:schemeClr val="tx1"/>
                </a:solidFill>
                <a:effectLst/>
                <a:latin typeface="+mn-lt"/>
                <a:ea typeface="+mn-ea"/>
                <a:cs typeface="+mn-cs"/>
              </a:rPr>
              <a:t>Razvoj študijskega predmeta XR4Ped za predavatelje/učitelje/študente pedagogike</a:t>
            </a:r>
            <a:r>
              <a:rPr lang="sl-SI" sz="1200" b="0" i="0" kern="1200" dirty="0">
                <a:solidFill>
                  <a:schemeClr val="tx1"/>
                </a:solidFill>
                <a:effectLst/>
                <a:latin typeface="+mn-lt"/>
                <a:ea typeface="+mn-ea"/>
                <a:cs typeface="+mn-cs"/>
              </a:rPr>
              <a:t>, ki vsebuje 8 modulov poglobljenega učenja in 2 modula o ustvarjanju in izvajanju spletnih seminarjev (skupno 4 točke ECTS). Zaradi pomembnosti teme in transverzalne strukture predmeta ga je mogoče enostavno prenesti na druga visokošolska področja in ga ponuditi tudi izobraževalcem v šolah, poklicnem izobraževanju, splošnem izobraževanju odraslih ali drugim ravnem izobraževanja. Predmet ima hibridno strukturo z velikim številom spletnih enot za samostojno učenje. Po potrebi lahko usposabljanje ponudimo tudi v celoti na spletu. To zagotavlja, da bi predmet lahko ponudili študentom na daljavo po vsej Evropi.</a:t>
            </a:r>
          </a:p>
          <a:p>
            <a:pPr fontAlgn="base"/>
            <a:r>
              <a:rPr lang="sl-SI" b="0" i="0" dirty="0">
                <a:effectLst/>
              </a:rPr>
              <a:t>​</a:t>
            </a:r>
          </a:p>
          <a:p>
            <a:pPr fontAlgn="base"/>
            <a:r>
              <a:rPr lang="sl-SI" sz="1200" b="1" i="0" kern="1200" dirty="0">
                <a:solidFill>
                  <a:schemeClr val="tx1"/>
                </a:solidFill>
                <a:effectLst/>
                <a:latin typeface="+mn-lt"/>
                <a:ea typeface="+mn-ea"/>
                <a:cs typeface="+mn-cs"/>
              </a:rPr>
              <a:t>Ureditev predavalnice XR4Ped</a:t>
            </a:r>
            <a:r>
              <a:rPr lang="sl-SI" sz="1200" b="0" i="0" kern="1200" dirty="0">
                <a:solidFill>
                  <a:schemeClr val="tx1"/>
                </a:solidFill>
                <a:effectLst/>
                <a:latin typeface="+mn-lt"/>
                <a:ea typeface="+mn-ea"/>
                <a:cs typeface="+mn-cs"/>
              </a:rPr>
              <a:t>, okolja za poglobljeno učenje, skozi katerega se lahko izvaja celoten predmet.</a:t>
            </a:r>
          </a:p>
          <a:p>
            <a:pPr fontAlgn="base"/>
            <a:r>
              <a:rPr lang="sl-SI" b="0" i="0" dirty="0">
                <a:effectLst/>
              </a:rPr>
              <a:t>​</a:t>
            </a:r>
          </a:p>
          <a:p>
            <a:pPr fontAlgn="base"/>
            <a:r>
              <a:rPr lang="sl-SI" sz="1200" b="1" i="0" kern="1200" dirty="0">
                <a:solidFill>
                  <a:schemeClr val="tx1"/>
                </a:solidFill>
                <a:effectLst/>
                <a:latin typeface="+mn-lt"/>
                <a:ea typeface="+mn-ea"/>
                <a:cs typeface="+mn-cs"/>
              </a:rPr>
              <a:t>V okviru projekta se bo preko 140 predavateljev/učiteljev/študentov izšolalo </a:t>
            </a:r>
            <a:r>
              <a:rPr lang="sl-SI" sz="1200" b="0" i="0" kern="1200" dirty="0">
                <a:solidFill>
                  <a:schemeClr val="tx1"/>
                </a:solidFill>
                <a:effectLst/>
                <a:latin typeface="+mn-lt"/>
                <a:ea typeface="+mn-ea"/>
                <a:cs typeface="+mn-cs"/>
              </a:rPr>
              <a:t>v pilotnem usposabljanju študijskega predmeta XR4Ped; kateremu bi po naši oceni sledilo 500 udeležencev usposabljanja na leto, ter dodatnih 2.000 izobraževalcev na vseh ravneh, ki bi se usposabljali s pomočjo uporabe odprtokodnih enot za samostojno učenje.</a:t>
            </a:r>
            <a:br>
              <a:rPr lang="sl-SI" sz="1200" b="0" i="0" kern="1200" dirty="0">
                <a:solidFill>
                  <a:schemeClr val="tx1"/>
                </a:solidFill>
                <a:effectLst/>
                <a:latin typeface="+mn-lt"/>
                <a:ea typeface="+mn-ea"/>
                <a:cs typeface="+mn-cs"/>
              </a:rPr>
            </a:br>
            <a:br>
              <a:rPr lang="sl-SI" sz="1200" b="0" i="0" kern="1200" dirty="0">
                <a:solidFill>
                  <a:schemeClr val="tx1"/>
                </a:solidFill>
                <a:effectLst/>
                <a:latin typeface="+mn-lt"/>
                <a:ea typeface="+mn-ea"/>
                <a:cs typeface="+mn-cs"/>
              </a:rPr>
            </a:br>
            <a:r>
              <a:rPr lang="sl-SI" sz="1200" b="0" i="1" kern="1200" dirty="0">
                <a:solidFill>
                  <a:schemeClr val="tx1"/>
                </a:solidFill>
                <a:effectLst/>
                <a:latin typeface="+mn-lt"/>
                <a:ea typeface="+mn-ea"/>
                <a:cs typeface="+mn-cs"/>
              </a:rPr>
              <a:t>S seznanjanjem več 1000 izobraževalcev z digitalnim in poglobljenim učenjem v naslednjih nekaj letih neposredno prispevamo k razvoju Evrope v smeri družbe digitalnega znanja</a:t>
            </a:r>
            <a:endParaRPr lang="sl-SI" sz="1200" b="0" i="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5"/>
          </p:nvPr>
        </p:nvSpPr>
        <p:spPr/>
        <p:txBody>
          <a:bodyPr/>
          <a:lstStyle/>
          <a:p>
            <a:fld id="{46BD6C97-0730-409B-9861-7304C436207F}" type="slidenum">
              <a:rPr lang="sl-SI" smtClean="0"/>
              <a:pPr/>
              <a:t>5</a:t>
            </a:fld>
            <a:endParaRPr lang="sl-SI"/>
          </a:p>
        </p:txBody>
      </p:sp>
    </p:spTree>
    <p:extLst>
      <p:ext uri="{BB962C8B-B14F-4D97-AF65-F5344CB8AC3E}">
        <p14:creationId xmlns:p14="http://schemas.microsoft.com/office/powerpoint/2010/main" val="337679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SI" dirty="0"/>
          </a:p>
        </p:txBody>
      </p:sp>
      <p:sp>
        <p:nvSpPr>
          <p:cNvPr id="4" name="Označba mesta številke diapozitiva 3"/>
          <p:cNvSpPr>
            <a:spLocks noGrp="1"/>
          </p:cNvSpPr>
          <p:nvPr>
            <p:ph type="sldNum" sz="quarter" idx="5"/>
          </p:nvPr>
        </p:nvSpPr>
        <p:spPr/>
        <p:txBody>
          <a:bodyPr/>
          <a:lstStyle/>
          <a:p>
            <a:fld id="{46BD6C97-0730-409B-9861-7304C436207F}" type="slidenum">
              <a:rPr lang="sl-SI" smtClean="0"/>
              <a:pPr/>
              <a:t>6</a:t>
            </a:fld>
            <a:endParaRPr lang="sl-SI"/>
          </a:p>
        </p:txBody>
      </p:sp>
    </p:spTree>
    <p:extLst>
      <p:ext uri="{BB962C8B-B14F-4D97-AF65-F5344CB8AC3E}">
        <p14:creationId xmlns:p14="http://schemas.microsoft.com/office/powerpoint/2010/main" val="232943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SI" dirty="0"/>
          </a:p>
        </p:txBody>
      </p:sp>
      <p:sp>
        <p:nvSpPr>
          <p:cNvPr id="4" name="Označba mesta številke diapozitiva 3"/>
          <p:cNvSpPr>
            <a:spLocks noGrp="1"/>
          </p:cNvSpPr>
          <p:nvPr>
            <p:ph type="sldNum" sz="quarter" idx="5"/>
          </p:nvPr>
        </p:nvSpPr>
        <p:spPr/>
        <p:txBody>
          <a:bodyPr/>
          <a:lstStyle/>
          <a:p>
            <a:fld id="{46BD6C97-0730-409B-9861-7304C436207F}" type="slidenum">
              <a:rPr lang="sl-SI" smtClean="0"/>
              <a:pPr/>
              <a:t>7</a:t>
            </a:fld>
            <a:endParaRPr lang="sl-SI"/>
          </a:p>
        </p:txBody>
      </p:sp>
    </p:spTree>
    <p:extLst>
      <p:ext uri="{BB962C8B-B14F-4D97-AF65-F5344CB8AC3E}">
        <p14:creationId xmlns:p14="http://schemas.microsoft.com/office/powerpoint/2010/main" val="132367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en-SI" dirty="0"/>
          </a:p>
        </p:txBody>
      </p:sp>
      <p:sp>
        <p:nvSpPr>
          <p:cNvPr id="4" name="Označba mesta številke diapozitiva 3"/>
          <p:cNvSpPr>
            <a:spLocks noGrp="1"/>
          </p:cNvSpPr>
          <p:nvPr>
            <p:ph type="sldNum" sz="quarter" idx="5"/>
          </p:nvPr>
        </p:nvSpPr>
        <p:spPr/>
        <p:txBody>
          <a:bodyPr/>
          <a:lstStyle/>
          <a:p>
            <a:fld id="{46BD6C97-0730-409B-9861-7304C436207F}" type="slidenum">
              <a:rPr lang="sl-SI" smtClean="0"/>
              <a:pPr/>
              <a:t>8</a:t>
            </a:fld>
            <a:endParaRPr lang="sl-SI"/>
          </a:p>
        </p:txBody>
      </p:sp>
    </p:spTree>
    <p:extLst>
      <p:ext uri="{BB962C8B-B14F-4D97-AF65-F5344CB8AC3E}">
        <p14:creationId xmlns:p14="http://schemas.microsoft.com/office/powerpoint/2010/main" val="203315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742950" y="2130433"/>
            <a:ext cx="8420100" cy="1470025"/>
          </a:xfrm>
        </p:spPr>
        <p:txBody>
          <a:bodyPr/>
          <a:lstStyle/>
          <a:p>
            <a:r>
              <a:rPr lang="sl-SI"/>
              <a:t>Kliknite, če želite urediti slog naslova matrice</a:t>
            </a:r>
          </a:p>
        </p:txBody>
      </p:sp>
      <p:sp>
        <p:nvSpPr>
          <p:cNvPr id="3" name="Podnaslov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7181850" y="274646"/>
            <a:ext cx="222885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95300" y="274646"/>
            <a:ext cx="652145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82506" y="4406908"/>
            <a:ext cx="84201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95300" y="1535117"/>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5032115" y="1535117"/>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95306" y="273056"/>
            <a:ext cx="3259006" cy="1162051"/>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95306"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941645" y="4800607"/>
            <a:ext cx="5943600" cy="566739"/>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941645" y="5367345"/>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93D2DC99-D5C8-4A64-AD25-95FEECEA7173}" type="datetimeFigureOut">
              <a:rPr lang="sl-SI" smtClean="0"/>
              <a:pPr/>
              <a:t>24. 03. 2024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3CA4F6D-FFFF-40AB-9242-2E8D29B18DDF}" type="slidenum">
              <a:rPr lang="sl-SI" smtClean="0"/>
              <a:pPr/>
              <a:t>‹#›</a:t>
            </a:fld>
            <a:endParaRPr lang="sl-SI"/>
          </a:p>
        </p:txBody>
      </p:sp>
    </p:spTree>
  </p:cSld>
  <p:clrMapOvr>
    <a:masterClrMapping/>
  </p:clrMapOvr>
  <p:transition spd="med"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95300" y="635635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2DC99-D5C8-4A64-AD25-95FEECEA7173}" type="datetimeFigureOut">
              <a:rPr lang="sl-SI" smtClean="0"/>
              <a:pPr/>
              <a:t>24. 03. 2024</a:t>
            </a:fld>
            <a:endParaRPr lang="sl-SI"/>
          </a:p>
        </p:txBody>
      </p:sp>
      <p:sp>
        <p:nvSpPr>
          <p:cNvPr id="5" name="Ograda noge 4"/>
          <p:cNvSpPr>
            <a:spLocks noGrp="1"/>
          </p:cNvSpPr>
          <p:nvPr>
            <p:ph type="ftr" sz="quarter" idx="3"/>
          </p:nvPr>
        </p:nvSpPr>
        <p:spPr>
          <a:xfrm>
            <a:off x="3384550" y="635635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7099300" y="6356358"/>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A4F6D-FFFF-40AB-9242-2E8D29B18DDF}"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3.xml"/><Relationship Id="rId7" Type="http://schemas.openxmlformats.org/officeDocument/2006/relationships/image" Target="../media/image8.jpe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jpeg"/><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1.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s://www.xr4ped.eu/copy-of-new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UCF9bLZ8ePqDjMZd75ExqbdQ" TargetMode="External"/><Relationship Id="rId5" Type="http://schemas.openxmlformats.org/officeDocument/2006/relationships/hyperlink" Target="https://www.xr4ped.eu/" TargetMode="External"/><Relationship Id="rId4" Type="http://schemas.openxmlformats.org/officeDocument/2006/relationships/hyperlink" Target="https://hubs.mozilla.com/VH6u2hj/xrforped-all-modu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6" name="Pravokotnik 5"/>
          <p:cNvSpPr/>
          <p:nvPr/>
        </p:nvSpPr>
        <p:spPr>
          <a:xfrm>
            <a:off x="1368852" y="2436868"/>
            <a:ext cx="6768752" cy="1323439"/>
          </a:xfrm>
          <a:prstGeom prst="rect">
            <a:avLst/>
          </a:prstGeom>
        </p:spPr>
        <p:txBody>
          <a:bodyPr wrap="square">
            <a:spAutoFit/>
          </a:bodyPr>
          <a:lstStyle/>
          <a:p>
            <a:pPr lvl="0" algn="ctr" eaLnBrk="0" fontAlgn="base" hangingPunct="0">
              <a:spcBef>
                <a:spcPct val="0"/>
              </a:spcBef>
              <a:spcAft>
                <a:spcPct val="0"/>
              </a:spcAft>
            </a:pPr>
            <a:r>
              <a:rPr lang="sl-SI" sz="4000" b="1" dirty="0">
                <a:solidFill>
                  <a:srgbClr val="296AB2"/>
                </a:solidFill>
                <a:latin typeface="Futura Md BT" pitchFamily="34" charset="0"/>
                <a:cs typeface="Arial" pitchFamily="34" charset="0"/>
              </a:rPr>
              <a:t>Predstavitev ERASMUS+ projekta </a:t>
            </a:r>
            <a:r>
              <a:rPr lang="sl-SI" sz="4000" b="1" dirty="0" err="1">
                <a:solidFill>
                  <a:srgbClr val="296AB2"/>
                </a:solidFill>
                <a:latin typeface="Futura Md BT" pitchFamily="34" charset="0"/>
                <a:cs typeface="Arial" pitchFamily="34" charset="0"/>
              </a:rPr>
              <a:t>XrforPED</a:t>
            </a:r>
            <a:endParaRPr kumimoji="0" lang="sl-SI" sz="4000" b="1" i="0" u="none" strike="noStrike" cap="none" normalizeH="0" dirty="0">
              <a:ln>
                <a:noFill/>
              </a:ln>
              <a:solidFill>
                <a:srgbClr val="296AB2"/>
              </a:solidFill>
              <a:latin typeface="Futura Md BT" pitchFamily="34" charset="0"/>
              <a:cs typeface="Arial" pitchFamily="34" charset="0"/>
            </a:endParaRPr>
          </a:p>
        </p:txBody>
      </p:sp>
      <p:sp>
        <p:nvSpPr>
          <p:cNvPr id="10" name="PoljeZBesedilom 9"/>
          <p:cNvSpPr txBox="1"/>
          <p:nvPr/>
        </p:nvSpPr>
        <p:spPr>
          <a:xfrm>
            <a:off x="7437276" y="4423708"/>
            <a:ext cx="2664296" cy="1631216"/>
          </a:xfrm>
          <a:prstGeom prst="rect">
            <a:avLst/>
          </a:prstGeom>
          <a:noFill/>
        </p:spPr>
        <p:txBody>
          <a:bodyPr wrap="square" rtlCol="0">
            <a:spAutoFit/>
          </a:bodyPr>
          <a:lstStyle/>
          <a:p>
            <a:pPr fontAlgn="base"/>
            <a:r>
              <a:rPr lang="sl-SI" sz="2000" dirty="0">
                <a:solidFill>
                  <a:schemeClr val="bg1">
                    <a:lumMod val="50000"/>
                  </a:schemeClr>
                </a:solidFill>
                <a:latin typeface="Futura Md BT" pitchFamily="34" charset="0"/>
                <a:cs typeface="Arial" pitchFamily="34" charset="0"/>
              </a:rPr>
              <a:t>Matija Jenko, </a:t>
            </a:r>
          </a:p>
          <a:p>
            <a:pPr fontAlgn="base"/>
            <a:r>
              <a:rPr lang="sl-SI" sz="2000" dirty="0">
                <a:solidFill>
                  <a:schemeClr val="bg1">
                    <a:lumMod val="50000"/>
                  </a:schemeClr>
                </a:solidFill>
                <a:latin typeface="Futura Md BT" pitchFamily="34" charset="0"/>
                <a:cs typeface="Arial" pitchFamily="34" charset="0"/>
              </a:rPr>
              <a:t>Mitja Krajnčan, </a:t>
            </a:r>
          </a:p>
          <a:p>
            <a:pPr fontAlgn="base"/>
            <a:r>
              <a:rPr lang="sl-SI" sz="2000" dirty="0">
                <a:solidFill>
                  <a:schemeClr val="bg1">
                    <a:lumMod val="50000"/>
                  </a:schemeClr>
                </a:solidFill>
                <a:latin typeface="Futura Md BT" pitchFamily="34" charset="0"/>
                <a:cs typeface="Arial" pitchFamily="34" charset="0"/>
              </a:rPr>
              <a:t>Matej Vukovič, </a:t>
            </a:r>
          </a:p>
          <a:p>
            <a:pPr fontAlgn="base"/>
            <a:r>
              <a:rPr lang="sl-SI" sz="2000" dirty="0">
                <a:solidFill>
                  <a:schemeClr val="bg1">
                    <a:lumMod val="50000"/>
                  </a:schemeClr>
                </a:solidFill>
                <a:latin typeface="Futura Md BT" pitchFamily="34" charset="0"/>
                <a:cs typeface="Arial" pitchFamily="34" charset="0"/>
              </a:rPr>
              <a:t>Daniel Doz in</a:t>
            </a:r>
          </a:p>
          <a:p>
            <a:pPr fontAlgn="base"/>
            <a:r>
              <a:rPr lang="sl-SI" sz="2000" dirty="0">
                <a:solidFill>
                  <a:schemeClr val="bg1">
                    <a:lumMod val="50000"/>
                  </a:schemeClr>
                </a:solidFill>
                <a:latin typeface="Futura Md BT" pitchFamily="34" charset="0"/>
                <a:cs typeface="Arial" pitchFamily="34" charset="0"/>
              </a:rPr>
              <a:t>Jakob Gabrič</a:t>
            </a:r>
          </a:p>
        </p:txBody>
      </p:sp>
      <p:pic>
        <p:nvPicPr>
          <p:cNvPr id="9" name="Slika 8">
            <a:extLst>
              <a:ext uri="{FF2B5EF4-FFF2-40B4-BE49-F238E27FC236}">
                <a16:creationId xmlns:a16="http://schemas.microsoft.com/office/drawing/2014/main" id="{58A8D43E-A3F4-4BCA-9029-CD7216D46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76" y="5782907"/>
            <a:ext cx="995233" cy="900100"/>
          </a:xfrm>
          <a:prstGeom prst="rect">
            <a:avLst/>
          </a:prstGeom>
        </p:spPr>
      </p:pic>
      <p:pic>
        <p:nvPicPr>
          <p:cNvPr id="1026" name="Picture 2" descr="XRforPed-logo-WHITE.png">
            <a:extLst>
              <a:ext uri="{FF2B5EF4-FFF2-40B4-BE49-F238E27FC236}">
                <a16:creationId xmlns:a16="http://schemas.microsoft.com/office/drawing/2014/main" id="{9A013BE8-D52A-4127-AC3E-72B82AF8AA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 y="19563"/>
            <a:ext cx="2838027" cy="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61"/>
      </p:ext>
    </p:extLst>
  </p:cSld>
  <p:clrMapOvr>
    <a:masterClrMapping/>
  </p:clrMapOvr>
  <p:transition spd="med"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58A8D43E-A3F4-4BCA-9029-CD7216D46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76" y="5782907"/>
            <a:ext cx="995233" cy="900100"/>
          </a:xfrm>
          <a:prstGeom prst="rect">
            <a:avLst/>
          </a:prstGeom>
        </p:spPr>
      </p:pic>
      <p:pic>
        <p:nvPicPr>
          <p:cNvPr id="1026" name="Picture 2" descr="XRforPed-logo-WHITE.png">
            <a:extLst>
              <a:ext uri="{FF2B5EF4-FFF2-40B4-BE49-F238E27FC236}">
                <a16:creationId xmlns:a16="http://schemas.microsoft.com/office/drawing/2014/main" id="{9A013BE8-D52A-4127-AC3E-72B82AF8AA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8" y="19563"/>
            <a:ext cx="2838027" cy="672688"/>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descr="Slika, ki vsebuje besede oseba&#10;&#10;Opis je samodejno ustvarjen">
            <a:extLst>
              <a:ext uri="{FF2B5EF4-FFF2-40B4-BE49-F238E27FC236}">
                <a16:creationId xmlns:a16="http://schemas.microsoft.com/office/drawing/2014/main" id="{7BBEB11C-7703-B094-2AE1-927B8F8B28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2577"/>
          <a:stretch/>
        </p:blipFill>
        <p:spPr>
          <a:xfrm>
            <a:off x="3152800" y="1736812"/>
            <a:ext cx="5143500" cy="3938083"/>
          </a:xfrm>
          <a:prstGeom prst="rect">
            <a:avLst/>
          </a:prstGeom>
        </p:spPr>
      </p:pic>
    </p:spTree>
    <p:extLst>
      <p:ext uri="{BB962C8B-B14F-4D97-AF65-F5344CB8AC3E}">
        <p14:creationId xmlns:p14="http://schemas.microsoft.com/office/powerpoint/2010/main" val="3591511533"/>
      </p:ext>
    </p:extLst>
  </p:cSld>
  <p:clrMapOvr>
    <a:masterClrMapping/>
  </p:clrMapOvr>
  <p:transition spd="med"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4000"/>
          </a:stretch>
        </a:blip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95300" y="603235"/>
            <a:ext cx="8915400" cy="1143000"/>
          </a:xfrm>
        </p:spPr>
        <p:txBody>
          <a:bodyPr>
            <a:normAutofit/>
          </a:bodyPr>
          <a:lstStyle/>
          <a:p>
            <a:pPr algn="l" eaLnBrk="1" hangingPunct="1">
              <a:defRPr/>
            </a:pPr>
            <a:r>
              <a:rPr lang="sl-SI" sz="4000" b="1" kern="1200" dirty="0">
                <a:solidFill>
                  <a:srgbClr val="FF0000"/>
                </a:solidFill>
                <a:latin typeface="Arial" panose="020B0604020202020204" pitchFamily="34" charset="0"/>
                <a:ea typeface="+mn-ea"/>
                <a:cs typeface="Arial" panose="020B0604020202020204" pitchFamily="34" charset="0"/>
              </a:rPr>
              <a:t>Kaj je XRforPed?</a:t>
            </a:r>
          </a:p>
        </p:txBody>
      </p:sp>
      <p:sp>
        <p:nvSpPr>
          <p:cNvPr id="13316" name="Rectangle 4"/>
          <p:cNvSpPr>
            <a:spLocks noGrp="1" noRot="1" noChangeArrowheads="1"/>
          </p:cNvSpPr>
          <p:nvPr>
            <p:ph idx="1"/>
          </p:nvPr>
        </p:nvSpPr>
        <p:spPr>
          <a:xfrm>
            <a:off x="330200" y="1524000"/>
            <a:ext cx="9252479" cy="5351463"/>
          </a:xfrm>
        </p:spPr>
        <p:txBody>
          <a:bodyPr>
            <a:normAutofit/>
          </a:bodyPr>
          <a:lstStyle/>
          <a:p>
            <a:pPr marL="0" indent="0" algn="just"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a:p>
            <a:pPr algn="just">
              <a:lnSpc>
                <a:spcPct val="90000"/>
              </a:lnSpc>
              <a:defRPr/>
            </a:pPr>
            <a:r>
              <a:rPr lang="sl-SI" sz="2000" b="1" dirty="0">
                <a:solidFill>
                  <a:srgbClr val="296AB2"/>
                </a:solidFill>
                <a:latin typeface="Arial" panose="020B0604020202020204" pitchFamily="34" charset="0"/>
                <a:cs typeface="Arial" panose="020B0604020202020204" pitchFamily="34" charset="0"/>
              </a:rPr>
              <a:t>ERASMUS+ projekt, katerega namen je spodbujanje digitalizacije v visokem šolstvu na splošno ter promoviranje razširjene resničnosti (XR) osnovano na virtualni resničnosti (VR), obogateni resničnosti (AR) ter kombinaciji obeh v univerzitetnem okolju.</a:t>
            </a:r>
          </a:p>
          <a:p>
            <a:pPr algn="just">
              <a:lnSpc>
                <a:spcPct val="90000"/>
              </a:lnSpc>
              <a:defRPr/>
            </a:pPr>
            <a:endParaRPr lang="sl-SI" sz="2000" b="1" dirty="0">
              <a:solidFill>
                <a:srgbClr val="296AB2"/>
              </a:solidFill>
              <a:latin typeface="Arial" panose="020B0604020202020204" pitchFamily="34" charset="0"/>
              <a:cs typeface="Arial" panose="020B0604020202020204" pitchFamily="34" charset="0"/>
            </a:endParaRPr>
          </a:p>
          <a:p>
            <a:pPr algn="just">
              <a:lnSpc>
                <a:spcPct val="90000"/>
              </a:lnSpc>
              <a:defRPr/>
            </a:pPr>
            <a:endParaRPr lang="sl-SI" sz="2000" b="1" dirty="0">
              <a:solidFill>
                <a:srgbClr val="296AB2"/>
              </a:solidFill>
              <a:latin typeface="Arial" panose="020B0604020202020204" pitchFamily="34" charset="0"/>
              <a:cs typeface="Arial" panose="020B0604020202020204" pitchFamily="34" charset="0"/>
            </a:endParaRPr>
          </a:p>
          <a:p>
            <a:pPr algn="just">
              <a:lnSpc>
                <a:spcPct val="90000"/>
              </a:lnSpc>
              <a:defRPr/>
            </a:pPr>
            <a:r>
              <a:rPr lang="sl-SI" sz="2000" b="1" dirty="0">
                <a:solidFill>
                  <a:srgbClr val="296AB2"/>
                </a:solidFill>
                <a:latin typeface="Arial" panose="020B0604020202020204" pitchFamily="34" charset="0"/>
                <a:cs typeface="Arial" panose="020B0604020202020204" pitchFamily="34" charset="0"/>
              </a:rPr>
              <a:t>6 partnerjev, in sicer:</a:t>
            </a:r>
          </a:p>
          <a:p>
            <a:pPr marL="0" indent="0" algn="just">
              <a:lnSpc>
                <a:spcPct val="90000"/>
              </a:lnSpc>
              <a:buNone/>
              <a:defRPr/>
            </a:pPr>
            <a:endParaRPr lang="sl-SI" sz="2000" b="1" dirty="0">
              <a:solidFill>
                <a:srgbClr val="296AB2"/>
              </a:solidFill>
              <a:latin typeface="Arial" panose="020B0604020202020204" pitchFamily="34" charset="0"/>
              <a:cs typeface="Arial" panose="020B0604020202020204" pitchFamily="34" charset="0"/>
            </a:endParaRPr>
          </a:p>
          <a:p>
            <a:pPr marL="457200" indent="-457200" algn="just" eaLnBrk="1" hangingPunct="1">
              <a:lnSpc>
                <a:spcPct val="90000"/>
              </a:lnSpc>
              <a:buFont typeface="+mj-lt"/>
              <a:buAutoNum type="arabicPeriod"/>
              <a:defRPr/>
            </a:pPr>
            <a:endParaRPr lang="sl-SI" sz="2000" b="1" dirty="0">
              <a:solidFill>
                <a:srgbClr val="296AB2"/>
              </a:solidFill>
              <a:latin typeface="Arial" panose="020B0604020202020204" pitchFamily="34" charset="0"/>
              <a:cs typeface="Arial" panose="020B0604020202020204" pitchFamily="34" charset="0"/>
            </a:endParaRPr>
          </a:p>
          <a:p>
            <a:pPr marL="0" indent="0" algn="just"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a:p>
            <a:pPr marL="0" indent="0" algn="just"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p:txBody>
      </p:sp>
      <p:sp>
        <p:nvSpPr>
          <p:cNvPr id="5" name="PoljeZBesedilom 4"/>
          <p:cNvSpPr txBox="1"/>
          <p:nvPr/>
        </p:nvSpPr>
        <p:spPr>
          <a:xfrm>
            <a:off x="7437276" y="3825044"/>
            <a:ext cx="2124236" cy="400110"/>
          </a:xfrm>
          <a:prstGeom prst="rect">
            <a:avLst/>
          </a:prstGeom>
          <a:noFill/>
        </p:spPr>
        <p:txBody>
          <a:bodyPr wrap="square" rtlCol="0">
            <a:spAutoFit/>
          </a:bodyPr>
          <a:lstStyle/>
          <a:p>
            <a:endParaRPr lang="sl-SI" sz="2000" b="1" dirty="0">
              <a:solidFill>
                <a:srgbClr val="296AB2"/>
              </a:solidFill>
              <a:latin typeface="Futura Md BT" pitchFamily="34" charset="0"/>
              <a:cs typeface="Arial" pitchFamily="34" charset="0"/>
            </a:endParaRPr>
          </a:p>
        </p:txBody>
      </p:sp>
      <p:pic>
        <p:nvPicPr>
          <p:cNvPr id="2052" name="Picture 4" descr="primorksa_zawix-06.jpg">
            <a:extLst>
              <a:ext uri="{FF2B5EF4-FFF2-40B4-BE49-F238E27FC236}">
                <a16:creationId xmlns:a16="http://schemas.microsoft.com/office/drawing/2014/main" id="{A54FEBD6-67C0-49D2-913B-4223F6D85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15" y="4689595"/>
            <a:ext cx="2362082" cy="8443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_FHM_LANG_links-01_edited.jpg">
            <a:extLst>
              <a:ext uri="{FF2B5EF4-FFF2-40B4-BE49-F238E27FC236}">
                <a16:creationId xmlns:a16="http://schemas.microsoft.com/office/drawing/2014/main" id="{F4CED77B-AFD3-4D88-A3AC-A437CFEC79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6047" y="4556737"/>
            <a:ext cx="2729794" cy="9757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nter-zawix-02.jpg">
            <a:extLst>
              <a:ext uri="{FF2B5EF4-FFF2-40B4-BE49-F238E27FC236}">
                <a16:creationId xmlns:a16="http://schemas.microsoft.com/office/drawing/2014/main" id="{5411C9A3-D2F0-45E6-A34B-49FDE4385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642" y="4566193"/>
            <a:ext cx="2747061" cy="98195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ublin_zawix-03.jpg">
            <a:extLst>
              <a:ext uri="{FF2B5EF4-FFF2-40B4-BE49-F238E27FC236}">
                <a16:creationId xmlns:a16="http://schemas.microsoft.com/office/drawing/2014/main" id="{9C9A627F-FE0C-485F-B9A9-30E036C0FD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321" y="5612756"/>
            <a:ext cx="2729794" cy="97578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euven_zawix-NOV-04.jpg">
            <a:extLst>
              <a:ext uri="{FF2B5EF4-FFF2-40B4-BE49-F238E27FC236}">
                <a16:creationId xmlns:a16="http://schemas.microsoft.com/office/drawing/2014/main" id="{20A5C85C-35D6-4D92-BA72-F3D92BA50C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380" y="5736674"/>
            <a:ext cx="2383128" cy="8518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AKKA-zawix-07_edited.jpg">
            <a:extLst>
              <a:ext uri="{FF2B5EF4-FFF2-40B4-BE49-F238E27FC236}">
                <a16:creationId xmlns:a16="http://schemas.microsoft.com/office/drawing/2014/main" id="{94F60E70-81D0-4F75-8C0A-4A1459391C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7304" y="5599726"/>
            <a:ext cx="2495736" cy="892116"/>
          </a:xfrm>
          <a:prstGeom prst="rect">
            <a:avLst/>
          </a:prstGeom>
          <a:noFill/>
          <a:extLst>
            <a:ext uri="{909E8E84-426E-40DD-AFC4-6F175D3DCCD1}">
              <a14:hiddenFill xmlns:a14="http://schemas.microsoft.com/office/drawing/2010/main">
                <a:solidFill>
                  <a:srgbClr val="FFFFFF"/>
                </a:solidFill>
              </a14:hiddenFill>
            </a:ext>
          </a:extLst>
        </p:spPr>
      </p:pic>
      <p:pic>
        <p:nvPicPr>
          <p:cNvPr id="15" name="Slika 14">
            <a:extLst>
              <a:ext uri="{FF2B5EF4-FFF2-40B4-BE49-F238E27FC236}">
                <a16:creationId xmlns:a16="http://schemas.microsoft.com/office/drawing/2014/main" id="{F1BBB52E-5484-4D09-9A4E-D9201A458E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7827" y="954681"/>
            <a:ext cx="875214" cy="791553"/>
          </a:xfrm>
          <a:prstGeom prst="rect">
            <a:avLst/>
          </a:prstGeom>
        </p:spPr>
      </p:pic>
      <p:pic>
        <p:nvPicPr>
          <p:cNvPr id="2" name="Picture 2" descr="XRforPed-logo-WHITE.png">
            <a:extLst>
              <a:ext uri="{FF2B5EF4-FFF2-40B4-BE49-F238E27FC236}">
                <a16:creationId xmlns:a16="http://schemas.microsoft.com/office/drawing/2014/main" id="{7E6F2652-1D40-D766-1B76-6F3C2943E92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0269" y="-20034"/>
            <a:ext cx="2838027" cy="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83507"/>
      </p:ext>
    </p:extLst>
  </p:cSld>
  <p:clrMapOvr>
    <a:overrideClrMapping bg1="lt1" tx1="dk1" bg2="lt2" tx2="dk2" accent1="accent1" accent2="accent2" accent3="accent3" accent4="accent4" accent5="accent5" accent6="accent6" hlink="hlink" folHlink="folHlink"/>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fade">
                                      <p:cBhvr>
                                        <p:cTn id="7" dur="1000"/>
                                        <p:tgtEl>
                                          <p:spTgt spid="13316">
                                            <p:txEl>
                                              <p:pRg st="1" end="1"/>
                                            </p:txEl>
                                          </p:spTgt>
                                        </p:tgtEl>
                                      </p:cBhvr>
                                    </p:animEffect>
                                    <p:anim calcmode="lin" valueType="num">
                                      <p:cBhvr>
                                        <p:cTn id="8" dur="10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6">
                                            <p:txEl>
                                              <p:pRg st="4" end="4"/>
                                            </p:txEl>
                                          </p:spTgt>
                                        </p:tgtEl>
                                        <p:attrNameLst>
                                          <p:attrName>style.visibility</p:attrName>
                                        </p:attrNameLst>
                                      </p:cBhvr>
                                      <p:to>
                                        <p:strVal val="visible"/>
                                      </p:to>
                                    </p:set>
                                    <p:animEffect transition="in" filter="fade">
                                      <p:cBhvr>
                                        <p:cTn id="14" dur="1000"/>
                                        <p:tgtEl>
                                          <p:spTgt spid="13316">
                                            <p:txEl>
                                              <p:pRg st="4" end="4"/>
                                            </p:txEl>
                                          </p:spTgt>
                                        </p:tgtEl>
                                      </p:cBhvr>
                                    </p:animEffect>
                                    <p:anim calcmode="lin" valueType="num">
                                      <p:cBhvr>
                                        <p:cTn id="15" dur="10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33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37838" y="603234"/>
            <a:ext cx="5657383" cy="1143000"/>
          </a:xfrm>
        </p:spPr>
        <p:txBody>
          <a:bodyPr>
            <a:normAutofit/>
          </a:bodyPr>
          <a:lstStyle/>
          <a:p>
            <a:pPr algn="l" eaLnBrk="1" hangingPunct="1">
              <a:defRPr/>
            </a:pPr>
            <a:r>
              <a:rPr lang="sl-SI" sz="4000" b="1" kern="1200" dirty="0">
                <a:solidFill>
                  <a:srgbClr val="FF0000"/>
                </a:solidFill>
                <a:latin typeface="Arial" panose="020B0604020202020204" pitchFamily="34" charset="0"/>
                <a:ea typeface="+mn-ea"/>
                <a:cs typeface="Arial" panose="020B0604020202020204" pitchFamily="34" charset="0"/>
              </a:rPr>
              <a:t>Cilji projekta</a:t>
            </a:r>
          </a:p>
        </p:txBody>
      </p:sp>
      <p:sp>
        <p:nvSpPr>
          <p:cNvPr id="13316" name="Rectangle 4"/>
          <p:cNvSpPr>
            <a:spLocks noGrp="1" noRot="1" noChangeArrowheads="1"/>
          </p:cNvSpPr>
          <p:nvPr>
            <p:ph type="body" idx="1"/>
          </p:nvPr>
        </p:nvSpPr>
        <p:spPr>
          <a:xfrm>
            <a:off x="330200" y="1524000"/>
            <a:ext cx="9252479" cy="5351463"/>
          </a:xfrm>
        </p:spPr>
        <p:txBody>
          <a:bodyPr>
            <a:normAutofit/>
          </a:bodyPr>
          <a:lstStyle/>
          <a:p>
            <a:pPr marL="0" indent="0"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a:p>
            <a:pPr algn="just">
              <a:lnSpc>
                <a:spcPct val="90000"/>
              </a:lnSpc>
              <a:defRPr/>
            </a:pPr>
            <a:r>
              <a:rPr lang="sl-SI" sz="2800" dirty="0">
                <a:solidFill>
                  <a:srgbClr val="296AB2"/>
                </a:solidFill>
                <a:latin typeface="Arial" panose="020B0604020202020204" pitchFamily="34" charset="0"/>
                <a:cs typeface="Arial" panose="020B0604020202020204" pitchFamily="34" charset="0"/>
              </a:rPr>
              <a:t>Izvedba 20 kvalitativnih vodenih intervjujev z najbolj izstopajočimi EU projekti (izvedenih je bilo 26).</a:t>
            </a:r>
          </a:p>
          <a:p>
            <a:pPr>
              <a:lnSpc>
                <a:spcPct val="90000"/>
              </a:lnSpc>
              <a:defRPr/>
            </a:pPr>
            <a:r>
              <a:rPr lang="sl-SI" sz="2800" dirty="0">
                <a:solidFill>
                  <a:srgbClr val="296AB2"/>
                </a:solidFill>
                <a:latin typeface="Arial" panose="020B0604020202020204" pitchFamily="34" charset="0"/>
                <a:cs typeface="Arial" panose="020B0604020202020204" pitchFamily="34" charset="0"/>
              </a:rPr>
              <a:t>Izvedba kvantitativnega spletnega vprašalnika z najmanj 200 evropskimi pedagogi/izobraževalci na vseh ravneh izobraževanja (rešilo ga je 324 anketirancev iz 26. držav). </a:t>
            </a:r>
            <a:endParaRPr lang="en-US" sz="2000" dirty="0">
              <a:solidFill>
                <a:srgbClr val="296AB2"/>
              </a:solidFill>
              <a:latin typeface="Arial" panose="020B0604020202020204" pitchFamily="34" charset="0"/>
              <a:cs typeface="Arial" panose="020B0604020202020204" pitchFamily="34" charset="0"/>
            </a:endParaRPr>
          </a:p>
          <a:p>
            <a:pPr marL="0" indent="0"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a:p>
            <a:pPr marL="0" indent="0"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p:txBody>
      </p:sp>
      <p:sp>
        <p:nvSpPr>
          <p:cNvPr id="5" name="PoljeZBesedilom 4"/>
          <p:cNvSpPr txBox="1"/>
          <p:nvPr/>
        </p:nvSpPr>
        <p:spPr>
          <a:xfrm>
            <a:off x="7437276" y="3825044"/>
            <a:ext cx="2124236" cy="400110"/>
          </a:xfrm>
          <a:prstGeom prst="rect">
            <a:avLst/>
          </a:prstGeom>
          <a:noFill/>
        </p:spPr>
        <p:txBody>
          <a:bodyPr wrap="square" rtlCol="0">
            <a:spAutoFit/>
          </a:bodyPr>
          <a:lstStyle/>
          <a:p>
            <a:endParaRPr lang="sl-SI" sz="2000" b="1" dirty="0">
              <a:solidFill>
                <a:srgbClr val="296AB2"/>
              </a:solidFill>
              <a:latin typeface="Futura Md BT" pitchFamily="34" charset="0"/>
              <a:cs typeface="Arial" pitchFamily="34" charset="0"/>
            </a:endParaRPr>
          </a:p>
        </p:txBody>
      </p:sp>
      <p:pic>
        <p:nvPicPr>
          <p:cNvPr id="8" name="Slika 7">
            <a:extLst>
              <a:ext uri="{FF2B5EF4-FFF2-40B4-BE49-F238E27FC236}">
                <a16:creationId xmlns:a16="http://schemas.microsoft.com/office/drawing/2014/main" id="{089E1139-BE62-405D-9BAB-DF6A0CF68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827" y="954681"/>
            <a:ext cx="875214" cy="791553"/>
          </a:xfrm>
          <a:prstGeom prst="rect">
            <a:avLst/>
          </a:prstGeom>
        </p:spPr>
      </p:pic>
      <p:pic>
        <p:nvPicPr>
          <p:cNvPr id="3" name="Slika 2">
            <a:extLst>
              <a:ext uri="{FF2B5EF4-FFF2-40B4-BE49-F238E27FC236}">
                <a16:creationId xmlns:a16="http://schemas.microsoft.com/office/drawing/2014/main" id="{D4FBCA95-D291-49F2-BC03-E68BFED0937A}"/>
              </a:ext>
            </a:extLst>
          </p:cNvPr>
          <p:cNvPicPr>
            <a:picLocks noChangeAspect="1"/>
          </p:cNvPicPr>
          <p:nvPr/>
        </p:nvPicPr>
        <p:blipFill>
          <a:blip r:embed="rId4"/>
          <a:stretch>
            <a:fillRect/>
          </a:stretch>
        </p:blipFill>
        <p:spPr>
          <a:xfrm>
            <a:off x="517650" y="1746234"/>
            <a:ext cx="3951735" cy="4361150"/>
          </a:xfrm>
          <a:prstGeom prst="rect">
            <a:avLst/>
          </a:prstGeom>
        </p:spPr>
      </p:pic>
      <p:pic>
        <p:nvPicPr>
          <p:cNvPr id="4" name="Slika 3">
            <a:extLst>
              <a:ext uri="{FF2B5EF4-FFF2-40B4-BE49-F238E27FC236}">
                <a16:creationId xmlns:a16="http://schemas.microsoft.com/office/drawing/2014/main" id="{B891FAE9-A954-44A2-8C75-59B84A24B358}"/>
              </a:ext>
            </a:extLst>
          </p:cNvPr>
          <p:cNvPicPr>
            <a:picLocks noChangeAspect="1"/>
          </p:cNvPicPr>
          <p:nvPr/>
        </p:nvPicPr>
        <p:blipFill>
          <a:blip r:embed="rId5"/>
          <a:stretch>
            <a:fillRect/>
          </a:stretch>
        </p:blipFill>
        <p:spPr>
          <a:xfrm>
            <a:off x="4434566" y="1746234"/>
            <a:ext cx="5352585" cy="3702205"/>
          </a:xfrm>
          <a:prstGeom prst="rect">
            <a:avLst/>
          </a:prstGeom>
        </p:spPr>
      </p:pic>
      <p:pic>
        <p:nvPicPr>
          <p:cNvPr id="2" name="Picture 2" descr="XRforPed-logo-WHITE.png">
            <a:extLst>
              <a:ext uri="{FF2B5EF4-FFF2-40B4-BE49-F238E27FC236}">
                <a16:creationId xmlns:a16="http://schemas.microsoft.com/office/drawing/2014/main" id="{81D7A179-8D7F-9790-CF5F-4152D6E8B1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2831" y="-43095"/>
            <a:ext cx="2838027" cy="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60858"/>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35096" y="603234"/>
            <a:ext cx="4937303" cy="1143000"/>
          </a:xfrm>
        </p:spPr>
        <p:txBody>
          <a:bodyPr>
            <a:normAutofit/>
          </a:bodyPr>
          <a:lstStyle/>
          <a:p>
            <a:pPr algn="l" eaLnBrk="1" hangingPunct="1">
              <a:defRPr/>
            </a:pPr>
            <a:r>
              <a:rPr lang="sl-SI" sz="4000" b="1" kern="1200" dirty="0">
                <a:solidFill>
                  <a:srgbClr val="FF0000"/>
                </a:solidFill>
                <a:latin typeface="Arial" panose="020B0604020202020204" pitchFamily="34" charset="0"/>
                <a:ea typeface="+mn-ea"/>
                <a:cs typeface="Arial" panose="020B0604020202020204" pitchFamily="34" charset="0"/>
              </a:rPr>
              <a:t>Cilji projekta</a:t>
            </a:r>
          </a:p>
        </p:txBody>
      </p:sp>
      <p:sp>
        <p:nvSpPr>
          <p:cNvPr id="13316" name="Rectangle 4"/>
          <p:cNvSpPr>
            <a:spLocks noGrp="1" noRot="1" noChangeArrowheads="1"/>
          </p:cNvSpPr>
          <p:nvPr>
            <p:ph type="body" idx="1"/>
          </p:nvPr>
        </p:nvSpPr>
        <p:spPr>
          <a:xfrm>
            <a:off x="330200" y="1524000"/>
            <a:ext cx="9252479" cy="5351463"/>
          </a:xfrm>
        </p:spPr>
        <p:txBody>
          <a:bodyPr>
            <a:normAutofit/>
          </a:bodyPr>
          <a:lstStyle/>
          <a:p>
            <a:pPr marL="0" indent="0" algn="just"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a:p>
            <a:pPr algn="just">
              <a:lnSpc>
                <a:spcPct val="90000"/>
              </a:lnSpc>
              <a:defRPr/>
            </a:pPr>
            <a:r>
              <a:rPr lang="sl-SI" sz="2800" dirty="0">
                <a:solidFill>
                  <a:srgbClr val="296AB2"/>
                </a:solidFill>
                <a:latin typeface="Arial" panose="020B0604020202020204" pitchFamily="34" charset="0"/>
                <a:cs typeface="Arial" panose="020B0604020202020204" pitchFamily="34" charset="0"/>
              </a:rPr>
              <a:t>Objava zelene knjige.</a:t>
            </a:r>
          </a:p>
          <a:p>
            <a:pPr>
              <a:lnSpc>
                <a:spcPct val="90000"/>
              </a:lnSpc>
              <a:defRPr/>
            </a:pPr>
            <a:r>
              <a:rPr lang="sl-SI" sz="2800" dirty="0">
                <a:solidFill>
                  <a:srgbClr val="296AB2"/>
                </a:solidFill>
                <a:latin typeface="Arial" panose="020B0604020202020204" pitchFamily="34" charset="0"/>
                <a:cs typeface="Arial" panose="020B0604020202020204" pitchFamily="34" charset="0"/>
              </a:rPr>
              <a:t>Razvoj študijskega predmeta </a:t>
            </a:r>
            <a:r>
              <a:rPr lang="sl-SI" sz="2800" b="1" dirty="0">
                <a:solidFill>
                  <a:srgbClr val="296AB2"/>
                </a:solidFill>
                <a:latin typeface="Arial" panose="020B0604020202020204" pitchFamily="34" charset="0"/>
                <a:cs typeface="Arial" panose="020B0604020202020204" pitchFamily="34" charset="0"/>
              </a:rPr>
              <a:t>XRforPed</a:t>
            </a:r>
            <a:r>
              <a:rPr lang="sl-SI" sz="2800" dirty="0">
                <a:solidFill>
                  <a:srgbClr val="296AB2"/>
                </a:solidFill>
                <a:latin typeface="Arial" panose="020B0604020202020204" pitchFamily="34" charset="0"/>
                <a:cs typeface="Arial" panose="020B0604020202020204" pitchFamily="34" charset="0"/>
              </a:rPr>
              <a:t> za predavatelje/učitelje/študente (8 modulov poglobljenega učenja, 2 modula o ustvarjanju in izvajanju spletnih seminarjev (skupno 4 točke ECTS)).</a:t>
            </a:r>
          </a:p>
          <a:p>
            <a:pPr>
              <a:lnSpc>
                <a:spcPct val="90000"/>
              </a:lnSpc>
              <a:defRPr/>
            </a:pPr>
            <a:r>
              <a:rPr lang="sl-SI" sz="2800" dirty="0">
                <a:solidFill>
                  <a:srgbClr val="296AB2"/>
                </a:solidFill>
                <a:latin typeface="Arial" panose="020B0604020202020204" pitchFamily="34" charset="0"/>
                <a:cs typeface="Arial" panose="020B0604020202020204" pitchFamily="34" charset="0"/>
              </a:rPr>
              <a:t>Ureditev virtualne predavalnice </a:t>
            </a:r>
            <a:r>
              <a:rPr lang="sl-SI" sz="2800" b="1" dirty="0">
                <a:solidFill>
                  <a:srgbClr val="296AB2"/>
                </a:solidFill>
                <a:latin typeface="Arial" panose="020B0604020202020204" pitchFamily="34" charset="0"/>
                <a:cs typeface="Arial" panose="020B0604020202020204" pitchFamily="34" charset="0"/>
              </a:rPr>
              <a:t>XR4Ped</a:t>
            </a:r>
            <a:r>
              <a:rPr lang="sl-SI" sz="2800" dirty="0">
                <a:solidFill>
                  <a:srgbClr val="296AB2"/>
                </a:solidFill>
                <a:latin typeface="Arial" panose="020B0604020202020204" pitchFamily="34" charset="0"/>
                <a:cs typeface="Arial" panose="020B0604020202020204" pitchFamily="34" charset="0"/>
              </a:rPr>
              <a:t>.</a:t>
            </a:r>
          </a:p>
          <a:p>
            <a:pPr>
              <a:lnSpc>
                <a:spcPct val="90000"/>
              </a:lnSpc>
              <a:defRPr/>
            </a:pPr>
            <a:r>
              <a:rPr lang="sl-SI" sz="2800" dirty="0" err="1">
                <a:solidFill>
                  <a:srgbClr val="296AB2"/>
                </a:solidFill>
                <a:latin typeface="Arial" panose="020B0604020202020204" pitchFamily="34" charset="0"/>
                <a:cs typeface="Arial" panose="020B0604020202020204" pitchFamily="34" charset="0"/>
              </a:rPr>
              <a:t>Izšolanje</a:t>
            </a:r>
            <a:r>
              <a:rPr lang="sl-SI" sz="2800" dirty="0">
                <a:solidFill>
                  <a:srgbClr val="296AB2"/>
                </a:solidFill>
                <a:latin typeface="Arial" panose="020B0604020202020204" pitchFamily="34" charset="0"/>
                <a:cs typeface="Arial" panose="020B0604020202020204" pitchFamily="34" charset="0"/>
              </a:rPr>
              <a:t> preko 140 predavateljev/ učiteljev/ študentov  v pilotnem usposabljanju.</a:t>
            </a:r>
          </a:p>
          <a:p>
            <a:pPr>
              <a:lnSpc>
                <a:spcPct val="90000"/>
              </a:lnSpc>
              <a:defRPr/>
            </a:pPr>
            <a:endParaRPr lang="en-US" sz="2800" dirty="0">
              <a:solidFill>
                <a:srgbClr val="296AB2"/>
              </a:solidFill>
              <a:latin typeface="Arial" panose="020B0604020202020204" pitchFamily="34" charset="0"/>
              <a:cs typeface="Arial" panose="020B0604020202020204" pitchFamily="34" charset="0"/>
            </a:endParaRPr>
          </a:p>
          <a:p>
            <a:pPr marL="0" indent="0" algn="just" eaLnBrk="1" hangingPunct="1">
              <a:lnSpc>
                <a:spcPct val="90000"/>
              </a:lnSpc>
              <a:buNone/>
              <a:defRPr/>
            </a:pPr>
            <a:endParaRPr lang="en-US" sz="1800" dirty="0">
              <a:solidFill>
                <a:srgbClr val="296AB2"/>
              </a:solidFill>
              <a:latin typeface="Arial" panose="020B0604020202020204" pitchFamily="34" charset="0"/>
              <a:cs typeface="Arial" panose="020B0604020202020204" pitchFamily="34" charset="0"/>
            </a:endParaRPr>
          </a:p>
        </p:txBody>
      </p:sp>
      <p:sp>
        <p:nvSpPr>
          <p:cNvPr id="5" name="PoljeZBesedilom 4"/>
          <p:cNvSpPr txBox="1"/>
          <p:nvPr/>
        </p:nvSpPr>
        <p:spPr>
          <a:xfrm>
            <a:off x="7437276" y="3825044"/>
            <a:ext cx="2124236" cy="400110"/>
          </a:xfrm>
          <a:prstGeom prst="rect">
            <a:avLst/>
          </a:prstGeom>
          <a:noFill/>
        </p:spPr>
        <p:txBody>
          <a:bodyPr wrap="square" rtlCol="0">
            <a:spAutoFit/>
          </a:bodyPr>
          <a:lstStyle/>
          <a:p>
            <a:endParaRPr lang="sl-SI" sz="2000" b="1" dirty="0">
              <a:solidFill>
                <a:srgbClr val="296AB2"/>
              </a:solidFill>
              <a:latin typeface="Futura Md BT" pitchFamily="34" charset="0"/>
              <a:cs typeface="Arial" pitchFamily="34" charset="0"/>
            </a:endParaRPr>
          </a:p>
        </p:txBody>
      </p:sp>
      <p:pic>
        <p:nvPicPr>
          <p:cNvPr id="8" name="Slika 7">
            <a:extLst>
              <a:ext uri="{FF2B5EF4-FFF2-40B4-BE49-F238E27FC236}">
                <a16:creationId xmlns:a16="http://schemas.microsoft.com/office/drawing/2014/main" id="{089E1139-BE62-405D-9BAB-DF6A0CF68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827" y="954681"/>
            <a:ext cx="875214" cy="791553"/>
          </a:xfrm>
          <a:prstGeom prst="rect">
            <a:avLst/>
          </a:prstGeom>
        </p:spPr>
      </p:pic>
      <p:pic>
        <p:nvPicPr>
          <p:cNvPr id="2" name="Picture 2" descr="XRforPed-logo-WHITE.png">
            <a:extLst>
              <a:ext uri="{FF2B5EF4-FFF2-40B4-BE49-F238E27FC236}">
                <a16:creationId xmlns:a16="http://schemas.microsoft.com/office/drawing/2014/main" id="{FE54448E-2891-F1E5-3E2D-0E8FC7C2D0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928" y="0"/>
            <a:ext cx="2838027" cy="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19762"/>
      </p:ext>
    </p:extLst>
  </p:cSld>
  <p:clrMapOvr>
    <a:masterClrMapping/>
  </p:clrMapOvr>
  <p:transition spd="med" advClick="0"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324709" y="2204864"/>
            <a:ext cx="4522400" cy="369332"/>
          </a:xfrm>
          <a:prstGeom prst="rect">
            <a:avLst/>
          </a:prstGeom>
        </p:spPr>
        <p:txBody>
          <a:bodyPr wrap="square">
            <a:spAutoFit/>
          </a:bodyPr>
          <a:lstStyle/>
          <a:p>
            <a:endParaRPr lang="sl-SI" dirty="0"/>
          </a:p>
        </p:txBody>
      </p:sp>
      <p:sp>
        <p:nvSpPr>
          <p:cNvPr id="6" name="Rectangle 2"/>
          <p:cNvSpPr txBox="1">
            <a:spLocks noRot="1" noChangeArrowheads="1"/>
          </p:cNvSpPr>
          <p:nvPr/>
        </p:nvSpPr>
        <p:spPr>
          <a:xfrm>
            <a:off x="154242" y="866035"/>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sl-SI" sz="4000" b="1" dirty="0">
                <a:solidFill>
                  <a:srgbClr val="FF0000"/>
                </a:solidFill>
                <a:latin typeface="Arial" panose="020B0604020202020204" pitchFamily="34" charset="0"/>
                <a:ea typeface="+mn-ea"/>
                <a:cs typeface="Arial" panose="020B0604020202020204" pitchFamily="34" charset="0"/>
              </a:rPr>
              <a:t>Moduli</a:t>
            </a:r>
          </a:p>
        </p:txBody>
      </p:sp>
      <p:sp>
        <p:nvSpPr>
          <p:cNvPr id="7" name="Pravokotnik 6"/>
          <p:cNvSpPr/>
          <p:nvPr/>
        </p:nvSpPr>
        <p:spPr>
          <a:xfrm>
            <a:off x="163170" y="1870413"/>
            <a:ext cx="9597516" cy="4149854"/>
          </a:xfrm>
          <a:prstGeom prst="rect">
            <a:avLst/>
          </a:prstGeom>
        </p:spPr>
        <p:txBody>
          <a:bodyPr wrap="square">
            <a:spAutoFit/>
          </a:bodyPr>
          <a:lstStyle/>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M1: </a:t>
            </a:r>
            <a:r>
              <a:rPr lang="sl-SI" sz="2000" dirty="0">
                <a:solidFill>
                  <a:srgbClr val="296AB2"/>
                </a:solidFill>
                <a:latin typeface="Arial" panose="020B0604020202020204" pitchFamily="34" charset="0"/>
                <a:cs typeface="Arial" panose="020B0604020202020204" pitchFamily="34" charset="0"/>
              </a:rPr>
              <a:t>Spoznavanje strojne in programske opreme</a:t>
            </a:r>
          </a:p>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M2, M3: </a:t>
            </a:r>
            <a:r>
              <a:rPr lang="sl-SI" sz="2000" dirty="0">
                <a:solidFill>
                  <a:srgbClr val="296AB2"/>
                </a:solidFill>
                <a:latin typeface="Arial" panose="020B0604020202020204" pitchFamily="34" charset="0"/>
                <a:cs typeface="Arial" panose="020B0604020202020204" pitchFamily="34" charset="0"/>
              </a:rPr>
              <a:t>Učenje skozi virtualno resničnost</a:t>
            </a:r>
          </a:p>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M4: </a:t>
            </a:r>
            <a:r>
              <a:rPr lang="sl-SI" sz="2000" dirty="0">
                <a:solidFill>
                  <a:srgbClr val="296AB2"/>
                </a:solidFill>
                <a:latin typeface="Arial" panose="020B0604020202020204" pitchFamily="34" charset="0"/>
                <a:cs typeface="Arial" panose="020B0604020202020204" pitchFamily="34" charset="0"/>
              </a:rPr>
              <a:t>Razširjena resničnost v osnovnih šolah</a:t>
            </a:r>
          </a:p>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M5: </a:t>
            </a:r>
            <a:r>
              <a:rPr lang="sl-SI" sz="2000" dirty="0">
                <a:solidFill>
                  <a:srgbClr val="296AB2"/>
                </a:solidFill>
                <a:latin typeface="Arial" panose="020B0604020202020204" pitchFamily="34" charset="0"/>
                <a:cs typeface="Arial" panose="020B0604020202020204" pitchFamily="34" charset="0"/>
              </a:rPr>
              <a:t>Razširjena resničnost v poklicnih srednjih šolah</a:t>
            </a:r>
          </a:p>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M6: </a:t>
            </a:r>
            <a:r>
              <a:rPr lang="sl-SI" sz="2000" dirty="0">
                <a:solidFill>
                  <a:srgbClr val="296AB2"/>
                </a:solidFill>
                <a:latin typeface="Arial" panose="020B0604020202020204" pitchFamily="34" charset="0"/>
                <a:cs typeface="Arial" panose="020B0604020202020204" pitchFamily="34" charset="0"/>
              </a:rPr>
              <a:t>Razširjena resničnost v izobraževanju odraslih</a:t>
            </a:r>
          </a:p>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M7: </a:t>
            </a:r>
            <a:r>
              <a:rPr lang="sl-SI" sz="2000" dirty="0">
                <a:solidFill>
                  <a:srgbClr val="296AB2"/>
                </a:solidFill>
                <a:latin typeface="Arial" panose="020B0604020202020204" pitchFamily="34" charset="0"/>
                <a:cs typeface="Arial" panose="020B0604020202020204" pitchFamily="34" charset="0"/>
              </a:rPr>
              <a:t>Razširjena resničnost v visokošolskem izobraževanju</a:t>
            </a:r>
          </a:p>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M8: </a:t>
            </a:r>
            <a:r>
              <a:rPr lang="sl-SI" sz="2000" dirty="0">
                <a:solidFill>
                  <a:srgbClr val="296AB2"/>
                </a:solidFill>
                <a:latin typeface="Arial" panose="020B0604020202020204" pitchFamily="34" charset="0"/>
                <a:cs typeface="Arial" panose="020B0604020202020204" pitchFamily="34" charset="0"/>
              </a:rPr>
              <a:t>Razširjena resničnost v socialni pedagogiki, umetnosti in kulturi</a:t>
            </a:r>
          </a:p>
          <a:p>
            <a:pPr marL="285750" indent="-285750">
              <a:lnSpc>
                <a:spcPct val="150000"/>
              </a:lnSpc>
              <a:buFont typeface="Arial" panose="020B0604020202020204" pitchFamily="34" charset="0"/>
              <a:buChar char="•"/>
              <a:defRPr/>
            </a:pPr>
            <a:r>
              <a:rPr lang="sl-SI" sz="2000" b="1" dirty="0">
                <a:solidFill>
                  <a:srgbClr val="296AB2"/>
                </a:solidFill>
                <a:latin typeface="Arial" panose="020B0604020202020204" pitchFamily="34" charset="0"/>
                <a:cs typeface="Arial" panose="020B0604020202020204" pitchFamily="34" charset="0"/>
              </a:rPr>
              <a:t>M9, M10: </a:t>
            </a:r>
            <a:r>
              <a:rPr lang="sl-SI" sz="2000" dirty="0">
                <a:solidFill>
                  <a:srgbClr val="296AB2"/>
                </a:solidFill>
                <a:latin typeface="Arial" panose="020B0604020202020204" pitchFamily="34" charset="0"/>
                <a:cs typeface="Arial" panose="020B0604020202020204" pitchFamily="34" charset="0"/>
              </a:rPr>
              <a:t>Kako razviti, pripraviti in izvesti </a:t>
            </a:r>
            <a:r>
              <a:rPr lang="sl-SI" sz="2000" dirty="0" err="1">
                <a:solidFill>
                  <a:srgbClr val="296AB2"/>
                </a:solidFill>
                <a:latin typeface="Arial" panose="020B0604020202020204" pitchFamily="34" charset="0"/>
                <a:cs typeface="Arial" panose="020B0604020202020204" pitchFamily="34" charset="0"/>
              </a:rPr>
              <a:t>webinarje</a:t>
            </a:r>
            <a:r>
              <a:rPr lang="sl-SI" sz="2000" dirty="0">
                <a:solidFill>
                  <a:srgbClr val="296AB2"/>
                </a:solidFill>
                <a:latin typeface="Arial" panose="020B0604020202020204" pitchFamily="34" charset="0"/>
                <a:cs typeface="Arial" panose="020B0604020202020204" pitchFamily="34" charset="0"/>
              </a:rPr>
              <a:t> in spletne vadnice</a:t>
            </a:r>
          </a:p>
          <a:p>
            <a:pPr>
              <a:lnSpc>
                <a:spcPct val="150000"/>
              </a:lnSpc>
              <a:defRPr/>
            </a:pPr>
            <a:endParaRPr lang="en-US" sz="2000" b="1" dirty="0">
              <a:solidFill>
                <a:srgbClr val="296AB2"/>
              </a:solidFill>
              <a:latin typeface="Arial" panose="020B0604020202020204" pitchFamily="34" charset="0"/>
              <a:cs typeface="Arial" panose="020B0604020202020204" pitchFamily="34" charset="0"/>
            </a:endParaRPr>
          </a:p>
        </p:txBody>
      </p:sp>
      <p:pic>
        <p:nvPicPr>
          <p:cNvPr id="8" name="Slika 7">
            <a:extLst>
              <a:ext uri="{FF2B5EF4-FFF2-40B4-BE49-F238E27FC236}">
                <a16:creationId xmlns:a16="http://schemas.microsoft.com/office/drawing/2014/main" id="{CF2DBFC1-7FBA-422F-B9A8-B365AB02D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827" y="954681"/>
            <a:ext cx="875214" cy="791553"/>
          </a:xfrm>
          <a:prstGeom prst="rect">
            <a:avLst/>
          </a:prstGeom>
        </p:spPr>
      </p:pic>
      <p:pic>
        <p:nvPicPr>
          <p:cNvPr id="2" name="Picture 2" descr="XRforPed-logo-WHITE.png">
            <a:extLst>
              <a:ext uri="{FF2B5EF4-FFF2-40B4-BE49-F238E27FC236}">
                <a16:creationId xmlns:a16="http://schemas.microsoft.com/office/drawing/2014/main" id="{F4AEC993-9AAB-8B02-95D5-01CBB69CB9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920" y="-63388"/>
            <a:ext cx="2838027" cy="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12255"/>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324709" y="2204864"/>
            <a:ext cx="4522400" cy="369332"/>
          </a:xfrm>
          <a:prstGeom prst="rect">
            <a:avLst/>
          </a:prstGeom>
        </p:spPr>
        <p:txBody>
          <a:bodyPr wrap="square">
            <a:spAutoFit/>
          </a:bodyPr>
          <a:lstStyle/>
          <a:p>
            <a:endParaRPr lang="sl-SI" dirty="0"/>
          </a:p>
        </p:txBody>
      </p:sp>
      <p:pic>
        <p:nvPicPr>
          <p:cNvPr id="8" name="Slika 7">
            <a:extLst>
              <a:ext uri="{FF2B5EF4-FFF2-40B4-BE49-F238E27FC236}">
                <a16:creationId xmlns:a16="http://schemas.microsoft.com/office/drawing/2014/main" id="{CF2DBFC1-7FBA-422F-B9A8-B365AB02D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827" y="954681"/>
            <a:ext cx="875214" cy="791553"/>
          </a:xfrm>
          <a:prstGeom prst="rect">
            <a:avLst/>
          </a:prstGeom>
        </p:spPr>
      </p:pic>
      <p:pic>
        <p:nvPicPr>
          <p:cNvPr id="10" name="Slika 9">
            <a:extLst>
              <a:ext uri="{FF2B5EF4-FFF2-40B4-BE49-F238E27FC236}">
                <a16:creationId xmlns:a16="http://schemas.microsoft.com/office/drawing/2014/main" id="{DF207BAB-2FA9-4F14-882A-7C864576815D}"/>
              </a:ext>
            </a:extLst>
          </p:cNvPr>
          <p:cNvPicPr>
            <a:picLocks noChangeAspect="1"/>
          </p:cNvPicPr>
          <p:nvPr/>
        </p:nvPicPr>
        <p:blipFill>
          <a:blip r:embed="rId4"/>
          <a:stretch>
            <a:fillRect/>
          </a:stretch>
        </p:blipFill>
        <p:spPr>
          <a:xfrm>
            <a:off x="4444694" y="0"/>
            <a:ext cx="5457486" cy="6858000"/>
          </a:xfrm>
          <a:prstGeom prst="rect">
            <a:avLst/>
          </a:prstGeom>
        </p:spPr>
      </p:pic>
      <p:pic>
        <p:nvPicPr>
          <p:cNvPr id="2" name="Picture 2" descr="XRforPed-logo-WHITE.png">
            <a:extLst>
              <a:ext uri="{FF2B5EF4-FFF2-40B4-BE49-F238E27FC236}">
                <a16:creationId xmlns:a16="http://schemas.microsoft.com/office/drawing/2014/main" id="{8A9E8C07-F24A-BB10-657B-DE6F3A2F18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9783" y="-99392"/>
            <a:ext cx="2838027" cy="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90086"/>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992560" y="1334114"/>
            <a:ext cx="72300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sl-SI" sz="4000" b="1" dirty="0">
                <a:solidFill>
                  <a:srgbClr val="FF0000"/>
                </a:solidFill>
                <a:latin typeface="Arial" panose="020B0604020202020204" pitchFamily="34" charset="0"/>
                <a:ea typeface="+mn-ea"/>
                <a:cs typeface="Arial" panose="020B0604020202020204" pitchFamily="34" charset="0"/>
              </a:rPr>
              <a:t>Povezave do projekta</a:t>
            </a:r>
          </a:p>
        </p:txBody>
      </p:sp>
      <p:pic>
        <p:nvPicPr>
          <p:cNvPr id="15" name="Slika 14">
            <a:extLst>
              <a:ext uri="{FF2B5EF4-FFF2-40B4-BE49-F238E27FC236}">
                <a16:creationId xmlns:a16="http://schemas.microsoft.com/office/drawing/2014/main" id="{30A7FA1E-6B1E-4EF2-8C1E-696A1607A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827" y="954681"/>
            <a:ext cx="875214" cy="791553"/>
          </a:xfrm>
          <a:prstGeom prst="rect">
            <a:avLst/>
          </a:prstGeom>
        </p:spPr>
      </p:pic>
      <p:sp>
        <p:nvSpPr>
          <p:cNvPr id="3" name="PoljeZBesedilom 2">
            <a:extLst>
              <a:ext uri="{FF2B5EF4-FFF2-40B4-BE49-F238E27FC236}">
                <a16:creationId xmlns:a16="http://schemas.microsoft.com/office/drawing/2014/main" id="{D5E689C7-B93F-D563-EABC-AB3231637E0D}"/>
              </a:ext>
            </a:extLst>
          </p:cNvPr>
          <p:cNvSpPr txBox="1"/>
          <p:nvPr/>
        </p:nvSpPr>
        <p:spPr>
          <a:xfrm>
            <a:off x="992560" y="2744923"/>
            <a:ext cx="7789490" cy="3385542"/>
          </a:xfrm>
          <a:prstGeom prst="rect">
            <a:avLst/>
          </a:prstGeom>
          <a:noFill/>
        </p:spPr>
        <p:txBody>
          <a:bodyPr wrap="square">
            <a:spAutoFit/>
          </a:bodyPr>
          <a:lstStyle/>
          <a:p>
            <a:endParaRPr lang="sl-SI" dirty="0">
              <a:hlinkClick r:id="rId4"/>
            </a:endParaRPr>
          </a:p>
          <a:p>
            <a:r>
              <a:rPr lang="sl-SI" sz="2800" b="1" dirty="0" err="1">
                <a:hlinkClick r:id="rId5"/>
              </a:rPr>
              <a:t>XRforPed</a:t>
            </a:r>
            <a:r>
              <a:rPr lang="sl-SI" sz="2800" b="1" dirty="0">
                <a:hlinkClick r:id="rId5"/>
              </a:rPr>
              <a:t> domača stran projekta</a:t>
            </a:r>
            <a:endParaRPr lang="sl-SI" sz="2800" b="1" dirty="0">
              <a:hlinkClick r:id="rId4"/>
            </a:endParaRPr>
          </a:p>
          <a:p>
            <a:endParaRPr lang="sl-SI" sz="2800" b="1" dirty="0">
              <a:hlinkClick r:id="rId4"/>
            </a:endParaRPr>
          </a:p>
          <a:p>
            <a:r>
              <a:rPr lang="sl-SI" sz="2800" b="1" dirty="0" err="1">
                <a:hlinkClick r:id="rId4"/>
              </a:rPr>
              <a:t>XRforPed</a:t>
            </a:r>
            <a:r>
              <a:rPr lang="sl-SI" sz="2800" b="1" dirty="0">
                <a:hlinkClick r:id="rId4"/>
              </a:rPr>
              <a:t> hub - </a:t>
            </a:r>
            <a:r>
              <a:rPr lang="sl-SI" sz="2800" b="1" dirty="0" err="1">
                <a:hlinkClick r:id="rId4"/>
              </a:rPr>
              <a:t>XRforPED</a:t>
            </a:r>
            <a:r>
              <a:rPr lang="sl-SI" sz="2800" b="1" dirty="0">
                <a:hlinkClick r:id="rId4"/>
              </a:rPr>
              <a:t> - </a:t>
            </a:r>
            <a:r>
              <a:rPr lang="sl-SI" sz="2800" b="1" dirty="0" err="1">
                <a:hlinkClick r:id="rId4"/>
              </a:rPr>
              <a:t>immersive</a:t>
            </a:r>
            <a:r>
              <a:rPr lang="sl-SI" sz="2800" b="1" dirty="0">
                <a:hlinkClick r:id="rId4"/>
              </a:rPr>
              <a:t> </a:t>
            </a:r>
            <a:r>
              <a:rPr lang="sl-SI" sz="2800" b="1" dirty="0" err="1">
                <a:hlinkClick r:id="rId4"/>
              </a:rPr>
              <a:t>classroom</a:t>
            </a:r>
            <a:endParaRPr lang="sl-SI" sz="2800" b="1" dirty="0"/>
          </a:p>
          <a:p>
            <a:endParaRPr lang="sl-SI" sz="2800" b="1" dirty="0"/>
          </a:p>
          <a:p>
            <a:r>
              <a:rPr lang="sl-SI" sz="2800" b="1" dirty="0" err="1">
                <a:hlinkClick r:id="rId6"/>
              </a:rPr>
              <a:t>XRforPed</a:t>
            </a:r>
            <a:r>
              <a:rPr lang="sl-SI" sz="2800" b="1" dirty="0">
                <a:hlinkClick r:id="rId6"/>
              </a:rPr>
              <a:t> YouTube </a:t>
            </a:r>
            <a:r>
              <a:rPr lang="sl-SI" sz="2800" b="1" dirty="0" err="1">
                <a:hlinkClick r:id="rId6"/>
              </a:rPr>
              <a:t>channel</a:t>
            </a:r>
            <a:endParaRPr lang="sl-SI" sz="2800" b="1" dirty="0"/>
          </a:p>
          <a:p>
            <a:endParaRPr lang="sl-SI" sz="2800" b="1" dirty="0"/>
          </a:p>
          <a:p>
            <a:r>
              <a:rPr lang="sl-SI" sz="2800" b="1" dirty="0">
                <a:hlinkClick r:id="rId7"/>
              </a:rPr>
              <a:t>Rezultati projekta</a:t>
            </a:r>
            <a:endParaRPr lang="sl-SI" sz="2800" b="1" dirty="0"/>
          </a:p>
        </p:txBody>
      </p:sp>
      <p:pic>
        <p:nvPicPr>
          <p:cNvPr id="4" name="Picture 2" descr="XRforPed-logo-WHITE.png">
            <a:extLst>
              <a:ext uri="{FF2B5EF4-FFF2-40B4-BE49-F238E27FC236}">
                <a16:creationId xmlns:a16="http://schemas.microsoft.com/office/drawing/2014/main" id="{76D5FF73-AA95-DD9F-5917-DD453F99A0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2433" y="-26438"/>
            <a:ext cx="2838027" cy="6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10863"/>
      </p:ext>
    </p:extLst>
  </p:cSld>
  <p:clrMapOvr>
    <a:masterClrMapping/>
  </p:clrMapOvr>
  <p:transition spd="med" advClick="0" advTm="5000">
    <p:fade/>
  </p:transition>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none" lIns="91440" tIns="45720" rIns="91440" bIns="45720" numCol="1" anchor="ctr" anchorCtr="0" compatLnSpc="1">
        <a:prstTxWarp prst="textNoShape">
          <a:avLst/>
        </a:prstTxWarp>
        <a:spAutoFit/>
      </a:bodyPr>
      <a:lstStyle>
        <a:defPPr marL="0" marR="0" indent="0" defTabSz="914400" rtl="0" eaLnBrk="1" fontAlgn="base" latinLnBrk="0" hangingPunct="1">
          <a:lnSpc>
            <a:spcPct val="100000"/>
          </a:lnSpc>
          <a:spcBef>
            <a:spcPct val="0"/>
          </a:spcBef>
          <a:spcAft>
            <a:spcPct val="0"/>
          </a:spcAft>
          <a:buClrTx/>
          <a:buSzTx/>
          <a:buFontTx/>
          <a:buNone/>
          <a:tabLst/>
          <a:defRPr sz="3600" dirty="0" smtClean="0">
            <a:solidFill>
              <a:schemeClr val="bg1"/>
            </a:solidFill>
            <a:latin typeface="Futura Md BT" pitchFamily="34" charset="0"/>
            <a:ea typeface="Calibri" pitchFamily="34" charset="0"/>
            <a:cs typeface="Arial" pitchFamily="34" charset="0"/>
          </a:defRPr>
        </a:defPPr>
      </a:lstStyle>
    </a:spDef>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8327F9A3B8DA3458E1B57E494D40DB4" ma:contentTypeVersion="15" ma:contentTypeDescription="Ustvari nov dokument." ma:contentTypeScope="" ma:versionID="a26e1ac536e5419b4e73eaf9743713a2">
  <xsd:schema xmlns:xsd="http://www.w3.org/2001/XMLSchema" xmlns:xs="http://www.w3.org/2001/XMLSchema" xmlns:p="http://schemas.microsoft.com/office/2006/metadata/properties" xmlns:ns3="ca2551a4-5d87-4eee-8d5d-bbefca5b151e" xmlns:ns4="b363898a-1b9a-44ef-9911-6d2d8040958b" targetNamespace="http://schemas.microsoft.com/office/2006/metadata/properties" ma:root="true" ma:fieldsID="cf96d6614e5068efb2838d23753c5e05" ns3:_="" ns4:_="">
    <xsd:import namespace="ca2551a4-5d87-4eee-8d5d-bbefca5b151e"/>
    <xsd:import namespace="b363898a-1b9a-44ef-9911-6d2d8040958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551a4-5d87-4eee-8d5d-bbefca5b1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63898a-1b9a-44ef-9911-6d2d8040958b" elementFormDefault="qualified">
    <xsd:import namespace="http://schemas.microsoft.com/office/2006/documentManagement/types"/>
    <xsd:import namespace="http://schemas.microsoft.com/office/infopath/2007/PartnerControls"/>
    <xsd:element name="SharedWithUsers" ma:index="19"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V skupni rabi s podrobnostmi" ma:internalName="SharedWithDetails" ma:readOnly="true">
      <xsd:simpleType>
        <xsd:restriction base="dms:Note">
          <xsd:maxLength value="255"/>
        </xsd:restriction>
      </xsd:simpleType>
    </xsd:element>
    <xsd:element name="SharingHintHash" ma:index="21" nillable="true" ma:displayName="Razprševanje namiga za skupno rab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a2551a4-5d87-4eee-8d5d-bbefca5b15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8EF307-5627-4D07-A6CB-F1FB8EBF7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2551a4-5d87-4eee-8d5d-bbefca5b151e"/>
    <ds:schemaRef ds:uri="b363898a-1b9a-44ef-9911-6d2d80409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6136-F556-44E2-A97B-A795F49CAFB1}">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http://www.w3.org/XML/1998/namespace"/>
    <ds:schemaRef ds:uri="b363898a-1b9a-44ef-9911-6d2d8040958b"/>
    <ds:schemaRef ds:uri="ca2551a4-5d87-4eee-8d5d-bbefca5b151e"/>
    <ds:schemaRef ds:uri="http://purl.org/dc/terms/"/>
  </ds:schemaRefs>
</ds:datastoreItem>
</file>

<file path=customXml/itemProps3.xml><?xml version="1.0" encoding="utf-8"?>
<ds:datastoreItem xmlns:ds="http://schemas.openxmlformats.org/officeDocument/2006/customXml" ds:itemID="{90188C65-0E64-4980-9FE6-5F7F75FF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11844</TotalTime>
  <Words>730</Words>
  <Application>Microsoft Office PowerPoint</Application>
  <PresentationFormat>A4 (210 x 297 mm)</PresentationFormat>
  <Paragraphs>60</Paragraphs>
  <Slides>8</Slides>
  <Notes>8</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8</vt:i4>
      </vt:variant>
    </vt:vector>
  </HeadingPairs>
  <TitlesOfParts>
    <vt:vector size="12" baseType="lpstr">
      <vt:lpstr>Arial</vt:lpstr>
      <vt:lpstr>Calibri</vt:lpstr>
      <vt:lpstr>Futura Md BT</vt:lpstr>
      <vt:lpstr>Officeova tema</vt:lpstr>
      <vt:lpstr>PowerPointova predstavitev</vt:lpstr>
      <vt:lpstr>PowerPointova predstavitev</vt:lpstr>
      <vt:lpstr>Kaj je XRforPed?</vt:lpstr>
      <vt:lpstr>Cilji projekta</vt:lpstr>
      <vt:lpstr>Cilji projekta</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Matija Jenko</dc:creator>
  <cp:lastModifiedBy>Tina Kadunec</cp:lastModifiedBy>
  <cp:revision>349</cp:revision>
  <cp:lastPrinted>2021-03-04T09:32:49Z</cp:lastPrinted>
  <dcterms:created xsi:type="dcterms:W3CDTF">2013-11-15T13:45:56Z</dcterms:created>
  <dcterms:modified xsi:type="dcterms:W3CDTF">2024-03-24T12:04:02Z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0x010100E8327F9A3B8DA3458E1B57E494D40DB4</vt:lpwstr>
  </property>
</Properties>
</file>